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5143500" cx="9144000"/>
  <p:notesSz cx="6858000" cy="9144000"/>
  <p:embeddedFontLst>
    <p:embeddedFont>
      <p:font typeface="Roboto"/>
      <p:regular r:id="rId77"/>
      <p:bold r:id="rId78"/>
      <p:italic r:id="rId79"/>
      <p:boldItalic r:id="rId80"/>
    </p:embeddedFont>
    <p:embeddedFont>
      <p:font typeface="Proxima Nova"/>
      <p:regular r:id="rId81"/>
      <p:bold r:id="rId82"/>
      <p:italic r:id="rId83"/>
      <p:boldItalic r:id="rId84"/>
    </p:embeddedFont>
    <p:embeddedFont>
      <p:font typeface="Montserrat"/>
      <p:bold r:id="rId85"/>
      <p:boldItalic r:id="rId86"/>
    </p:embeddedFont>
    <p:embeddedFont>
      <p:font typeface="Lato"/>
      <p:regular r:id="rId87"/>
      <p:bold r:id="rId88"/>
      <p:italic r:id="rId89"/>
      <p:boldItalic r:id="rId90"/>
    </p:embeddedFont>
    <p:embeddedFont>
      <p:font typeface="Poppins"/>
      <p:regular r:id="rId91"/>
      <p:bold r:id="rId92"/>
      <p:italic r:id="rId93"/>
      <p:boldItalic r:id="rId94"/>
    </p:embeddedFont>
    <p:embeddedFont>
      <p:font typeface="Source Code Pro"/>
      <p:regular r:id="rId95"/>
      <p:bold r:id="rId96"/>
      <p:italic r:id="rId97"/>
      <p:boldItalic r:id="rId98"/>
    </p:embeddedFont>
    <p:embeddedFont>
      <p:font typeface="Helvetica Neue"/>
      <p:regular r:id="rId99"/>
      <p:bold r:id="rId100"/>
      <p:italic r:id="rId101"/>
      <p:boldItalic r:id="rId102"/>
    </p:embeddedFont>
    <p:embeddedFont>
      <p:font typeface="Oswald"/>
      <p:regular r:id="rId103"/>
      <p:bold r:id="rId104"/>
    </p:embeddedFont>
    <p:embeddedFont>
      <p:font typeface="Helvetica Neue Light"/>
      <p:regular r:id="rId105"/>
      <p:bold r:id="rId106"/>
      <p:italic r:id="rId107"/>
      <p:boldItalic r:id="rId108"/>
    </p:embeddedFont>
    <p:embeddedFont>
      <p:font typeface="Gill Sans"/>
      <p:regular r:id="rId109"/>
      <p:bold r:id="rId1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ACE8809-9726-4159-9B04-D09B76E229D9}">
  <a:tblStyle styleId="{8ACE8809-9726-4159-9B04-D09B76E229D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HelveticaNeueLight-italic.fntdata"/><Relationship Id="rId106" Type="http://schemas.openxmlformats.org/officeDocument/2006/relationships/font" Target="fonts/HelveticaNeueLight-bold.fntdata"/><Relationship Id="rId105" Type="http://schemas.openxmlformats.org/officeDocument/2006/relationships/font" Target="fonts/HelveticaNeueLight-regular.fntdata"/><Relationship Id="rId104" Type="http://schemas.openxmlformats.org/officeDocument/2006/relationships/font" Target="fonts/Oswald-bold.fntdata"/><Relationship Id="rId109" Type="http://schemas.openxmlformats.org/officeDocument/2006/relationships/font" Target="fonts/GillSans-regular.fntdata"/><Relationship Id="rId108" Type="http://schemas.openxmlformats.org/officeDocument/2006/relationships/font" Target="fonts/HelveticaNeueLight-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Oswald-regular.fntdata"/><Relationship Id="rId102" Type="http://schemas.openxmlformats.org/officeDocument/2006/relationships/font" Target="fonts/HelveticaNeue-boldItalic.fntdata"/><Relationship Id="rId101" Type="http://schemas.openxmlformats.org/officeDocument/2006/relationships/font" Target="fonts/HelveticaNeue-italic.fntdata"/><Relationship Id="rId100" Type="http://schemas.openxmlformats.org/officeDocument/2006/relationships/font" Target="fonts/HelveticaNeue-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SourceCodePro-regular.fntdata"/><Relationship Id="rId94" Type="http://schemas.openxmlformats.org/officeDocument/2006/relationships/font" Target="fonts/Poppins-boldItalic.fntdata"/><Relationship Id="rId97" Type="http://schemas.openxmlformats.org/officeDocument/2006/relationships/font" Target="fonts/SourceCodePro-italic.fntdata"/><Relationship Id="rId96" Type="http://schemas.openxmlformats.org/officeDocument/2006/relationships/font" Target="fonts/SourceCodePro-bold.fntdata"/><Relationship Id="rId11" Type="http://schemas.openxmlformats.org/officeDocument/2006/relationships/slide" Target="slides/slide5.xml"/><Relationship Id="rId99" Type="http://schemas.openxmlformats.org/officeDocument/2006/relationships/font" Target="fonts/HelveticaNeue-regular.fntdata"/><Relationship Id="rId10" Type="http://schemas.openxmlformats.org/officeDocument/2006/relationships/slide" Target="slides/slide4.xml"/><Relationship Id="rId98" Type="http://schemas.openxmlformats.org/officeDocument/2006/relationships/font" Target="fonts/SourceCodePro-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Poppins-regular.fntdata"/><Relationship Id="rId90" Type="http://schemas.openxmlformats.org/officeDocument/2006/relationships/font" Target="fonts/Lato-boldItalic.fntdata"/><Relationship Id="rId93" Type="http://schemas.openxmlformats.org/officeDocument/2006/relationships/font" Target="fonts/Poppins-italic.fntdata"/><Relationship Id="rId92" Type="http://schemas.openxmlformats.org/officeDocument/2006/relationships/font" Target="fonts/Poppins-bold.fntdata"/><Relationship Id="rId15" Type="http://schemas.openxmlformats.org/officeDocument/2006/relationships/slide" Target="slides/slide9.xml"/><Relationship Id="rId110" Type="http://schemas.openxmlformats.org/officeDocument/2006/relationships/font" Target="fonts/GillSans-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ProximaNova-boldItalic.fntdata"/><Relationship Id="rId83" Type="http://schemas.openxmlformats.org/officeDocument/2006/relationships/font" Target="fonts/ProximaNova-italic.fntdata"/><Relationship Id="rId86" Type="http://schemas.openxmlformats.org/officeDocument/2006/relationships/font" Target="fonts/Montserrat-boldItalic.fntdata"/><Relationship Id="rId85" Type="http://schemas.openxmlformats.org/officeDocument/2006/relationships/font" Target="fonts/Montserrat-bold.fntdata"/><Relationship Id="rId88" Type="http://schemas.openxmlformats.org/officeDocument/2006/relationships/font" Target="fonts/Lato-bold.fntdata"/><Relationship Id="rId87" Type="http://schemas.openxmlformats.org/officeDocument/2006/relationships/font" Target="fonts/Lato-regular.fntdata"/><Relationship Id="rId89" Type="http://schemas.openxmlformats.org/officeDocument/2006/relationships/font" Target="fonts/Lato-italic.fntdata"/><Relationship Id="rId80" Type="http://schemas.openxmlformats.org/officeDocument/2006/relationships/font" Target="fonts/Roboto-boldItalic.fntdata"/><Relationship Id="rId82" Type="http://schemas.openxmlformats.org/officeDocument/2006/relationships/font" Target="fonts/ProximaNova-bold.fntdata"/><Relationship Id="rId81" Type="http://schemas.openxmlformats.org/officeDocument/2006/relationships/font" Target="fonts/ProximaNov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font" Target="fonts/Roboto-regular.fntdata"/><Relationship Id="rId76" Type="http://schemas.openxmlformats.org/officeDocument/2006/relationships/slide" Target="slides/slide70.xml"/><Relationship Id="rId79" Type="http://schemas.openxmlformats.org/officeDocument/2006/relationships/font" Target="fonts/Roboto-italic.fntdata"/><Relationship Id="rId78" Type="http://schemas.openxmlformats.org/officeDocument/2006/relationships/font" Target="fonts/Roboto-bold.fntdata"/><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jsref/jsref_obj_array.asp"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6eabb8b2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26eabb8b24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6eabb8b24f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6eabb8b24f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6eafbf09d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6eafbf09d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6eabb8b24f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6eabb8b24f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6eabb8b24f_0_1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26eabb8b24f_0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6eabb8b24f_0_2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26eabb8b24f_0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6eabb8b24f_0_2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26eabb8b24f_0_2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6eafbf09dc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26eafbf09d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6eabb8b24f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6eabb8b24f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6eabb8b24f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6eabb8b24f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6eabb8b24f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6eabb8b24f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6eabb8b24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6eabb8b24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6eabb8b24f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6eabb8b24f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6eafbf09d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6eafbf09d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6eabb8b24f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6eabb8b24f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6eabb8b24f_0_2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26eabb8b24f_0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6eabb8b24f_0_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26eabb8b24f_0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6eabb8b24f_0_2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26eabb8b24f_0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6eabb8b24f_0_3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26eabb8b24f_0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6eabb8b24f_0_3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26eabb8b24f_0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6eabb8b24f_0_3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26eabb8b24f_0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6eabb8b24f_0_3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26eabb8b24f_0_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6eabb8b24f_0_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g26eabb8b24f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6eabb8b24f_0_3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26eabb8b24f_0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6eabb8b24f_0_3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https://www.w3schools.com/jsref/jsref_obj_array.asp</a:t>
            </a:r>
            <a:endParaRPr/>
          </a:p>
        </p:txBody>
      </p:sp>
      <p:sp>
        <p:nvSpPr>
          <p:cNvPr id="462" name="Google Shape;462;g26eabb8b24f_0_3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6eabb8b24f_0_4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26eabb8b24f_0_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6eabb8b24f_0_4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26eabb8b24f_0_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6eabb8b24f_0_4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26eabb8b24f_0_4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6eabb8b24f_0_4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26eabb8b24f_0_4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GB"/>
              <a:t>https://www.w3schools.com/jsref/tryit.asp?filename=tryjsref_slice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6eabb8b24f_0_4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26eabb8b24f_0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6eabb8b24f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6eabb8b24f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6eabb8b24f_0_4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26eabb8b24f_0_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6eabb8b24f_0_4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26eabb8b24f_0_4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6eabb8b24f_0_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g26eabb8b24f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6eabb8b24f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6eabb8b24f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6eabb8b24f_0_4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g26eabb8b24f_0_4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6eabb8b24f_0_4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26eabb8b24f_0_4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6eabb8b24f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6eabb8b24f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6eabb8b24f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6eabb8b24f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6eabb8b24f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6eabb8b24f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6eabb8b24f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6eabb8b24f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6eabb8b24f_0_5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26eabb8b24f_0_5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6eabb8b24f_0_5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g26eabb8b24f_0_5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6eabb8b24f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6eabb8b24f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6eabb8b24f_0_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26eabb8b24f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6eabb8b24f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6eabb8b24f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6eabb8b24f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26eabb8b24f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6eabb8b24f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6eabb8b24f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6eabb8b24f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6eabb8b24f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6eabb8b24f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6eabb8b24f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https://medium.com/0xcode/iife-immediately-invoked-function-expressions-in-javascript-5178f5575e64</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6eabb8b24f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6eabb8b24f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https://www.instagram.com/p/CfwHBfbjDU4/</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6eabb8b24f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6eabb8b24f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6eabb8b24f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26eabb8b24f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6eabb8b24f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6eabb8b24f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6eabb8b24f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6eabb8b24f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6eabb8b24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6eabb8b24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6eabb8b24f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6eabb8b24f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https://medium.com/0xcode/iife-immediately-invoked-function-expressions-in-javascript-5178f5575e64</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6eabb8b24f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26eabb8b24f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6eabb8b24f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6eabb8b24f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6eabb8b24f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6eabb8b24f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6eabb8b24f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6eabb8b24f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6eabb8b24f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6eabb8b24f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6eabb8b24f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6eabb8b24f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6eabb8b24f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6eabb8b24f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26eabb8b24f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26eabb8b24f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6eabb8b24f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6eabb8b24f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6eabb8b24f_0_1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26eabb8b24f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6eabb8b24f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26eabb8b24f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6eabb8b24f_0_1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26eabb8b24f_0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6eabb8b24f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6eabb8b24f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png"/><Relationship Id="rId13" Type="http://schemas.openxmlformats.org/officeDocument/2006/relationships/image" Target="../media/image15.png"/><Relationship Id="rId12" Type="http://schemas.openxmlformats.org/officeDocument/2006/relationships/image" Target="../media/image12.png"/><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8.png"/><Relationship Id="rId9" Type="http://schemas.openxmlformats.org/officeDocument/2006/relationships/image" Target="../media/image14.png"/><Relationship Id="rId1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3.png"/><Relationship Id="rId8"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s://repl.it/@malcolmyam/wk06-basic-js#script.j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hyperlink" Target="https://replit.com/@immalcolm/do-whil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hyperlink" Target="http://www.w3schools.com/jsref/jsref_obj_array.asp"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www.w3schools.com/jsref/jsref_obj_array.asp"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www.w3schools.com/jsref/jsref_obj_array.asp"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www.w3schools.com/jsref/jsref_obj_array.asp"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www.w3schools.com/jsref/jsref_obj_array.asp"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6.png"/><Relationship Id="rId4" Type="http://schemas.openxmlformats.org/officeDocument/2006/relationships/hyperlink" Target="https://developer.mozilla.org/en-US/docs/Glossary/IIFE"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7.png"/><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0.pn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pn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hyperlink" Target="https://developer.mozilla.org/en-US/docs/Web/JavaScript/Reference/Functions/Arrow_function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5.png"/><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2.png"/><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4.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png"/><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p:nvPr/>
        </p:nvSpPr>
        <p:spPr>
          <a:xfrm>
            <a:off x="915675" y="1466500"/>
            <a:ext cx="2875500" cy="354000"/>
          </a:xfrm>
          <a:prstGeom prst="rect">
            <a:avLst/>
          </a:prstGeom>
          <a:solidFill>
            <a:srgbClr val="F6B20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 name="Google Shape;61;p14"/>
          <p:cNvSpPr txBox="1"/>
          <p:nvPr/>
        </p:nvSpPr>
        <p:spPr>
          <a:xfrm>
            <a:off x="915686" y="1848158"/>
            <a:ext cx="4338300" cy="687000"/>
          </a:xfrm>
          <a:prstGeom prst="rect">
            <a:avLst/>
          </a:prstGeom>
          <a:noFill/>
          <a:ln>
            <a:noFill/>
          </a:ln>
        </p:spPr>
        <p:txBody>
          <a:bodyPr anchorCtr="0" anchor="t" bIns="0" lIns="0" spcFirstLastPara="1" rIns="0" wrap="square" tIns="0">
            <a:spAutoFit/>
          </a:bodyPr>
          <a:lstStyle/>
          <a:p>
            <a:pPr indent="0" lvl="0" marL="0" marR="0" rtl="0" algn="l">
              <a:lnSpc>
                <a:spcPct val="93001"/>
              </a:lnSpc>
              <a:spcBef>
                <a:spcPts val="0"/>
              </a:spcBef>
              <a:spcAft>
                <a:spcPts val="0"/>
              </a:spcAft>
              <a:buNone/>
            </a:pPr>
            <a:r>
              <a:rPr lang="en-GB" sz="4800">
                <a:solidFill>
                  <a:srgbClr val="3B41C9"/>
                </a:solidFill>
                <a:latin typeface="Oswald"/>
                <a:ea typeface="Oswald"/>
                <a:cs typeface="Oswald"/>
                <a:sym typeface="Oswald"/>
              </a:rPr>
              <a:t>JS Fundamentals 1</a:t>
            </a:r>
            <a:endParaRPr sz="100">
              <a:latin typeface="Oswald"/>
              <a:ea typeface="Oswald"/>
              <a:cs typeface="Oswald"/>
              <a:sym typeface="Oswald"/>
            </a:endParaRPr>
          </a:p>
        </p:txBody>
      </p:sp>
      <p:pic>
        <p:nvPicPr>
          <p:cNvPr id="62" name="Google Shape;62;p14"/>
          <p:cNvPicPr preferRelativeResize="0"/>
          <p:nvPr/>
        </p:nvPicPr>
        <p:blipFill rotWithShape="1">
          <a:blip r:embed="rId3">
            <a:alphaModFix/>
          </a:blip>
          <a:srcRect b="0" l="0" r="0" t="0"/>
          <a:stretch/>
        </p:blipFill>
        <p:spPr>
          <a:xfrm>
            <a:off x="5116272" y="2123240"/>
            <a:ext cx="5797658" cy="5797658"/>
          </a:xfrm>
          <a:prstGeom prst="rect">
            <a:avLst/>
          </a:prstGeom>
          <a:noFill/>
          <a:ln>
            <a:noFill/>
          </a:ln>
        </p:spPr>
      </p:pic>
      <p:pic>
        <p:nvPicPr>
          <p:cNvPr id="63" name="Google Shape;63;p14"/>
          <p:cNvPicPr preferRelativeResize="0"/>
          <p:nvPr/>
        </p:nvPicPr>
        <p:blipFill rotWithShape="1">
          <a:blip r:embed="rId4">
            <a:alphaModFix/>
          </a:blip>
          <a:srcRect b="0" l="0" r="0" t="0"/>
          <a:stretch/>
        </p:blipFill>
        <p:spPr>
          <a:xfrm>
            <a:off x="-1007425" y="-1028700"/>
            <a:ext cx="2057401" cy="2057401"/>
          </a:xfrm>
          <a:prstGeom prst="rect">
            <a:avLst/>
          </a:prstGeom>
          <a:noFill/>
          <a:ln>
            <a:noFill/>
          </a:ln>
        </p:spPr>
      </p:pic>
      <p:pic>
        <p:nvPicPr>
          <p:cNvPr id="64" name="Google Shape;64;p14"/>
          <p:cNvPicPr preferRelativeResize="0"/>
          <p:nvPr/>
        </p:nvPicPr>
        <p:blipFill rotWithShape="1">
          <a:blip r:embed="rId5">
            <a:alphaModFix/>
          </a:blip>
          <a:srcRect b="0" l="0" r="0" t="0"/>
          <a:stretch/>
        </p:blipFill>
        <p:spPr>
          <a:xfrm>
            <a:off x="5179289" y="1424159"/>
            <a:ext cx="3206022" cy="2849352"/>
          </a:xfrm>
          <a:prstGeom prst="rect">
            <a:avLst/>
          </a:prstGeom>
          <a:noFill/>
          <a:ln>
            <a:noFill/>
          </a:ln>
        </p:spPr>
      </p:pic>
      <p:pic>
        <p:nvPicPr>
          <p:cNvPr id="65" name="Google Shape;65;p14"/>
          <p:cNvPicPr preferRelativeResize="0"/>
          <p:nvPr/>
        </p:nvPicPr>
        <p:blipFill rotWithShape="1">
          <a:blip r:embed="rId6">
            <a:alphaModFix/>
          </a:blip>
          <a:srcRect b="0" l="0" r="0" t="0"/>
          <a:stretch/>
        </p:blipFill>
        <p:spPr>
          <a:xfrm>
            <a:off x="4766398" y="4745901"/>
            <a:ext cx="837054" cy="837054"/>
          </a:xfrm>
          <a:prstGeom prst="rect">
            <a:avLst/>
          </a:prstGeom>
          <a:noFill/>
          <a:ln>
            <a:noFill/>
          </a:ln>
        </p:spPr>
      </p:pic>
      <p:pic>
        <p:nvPicPr>
          <p:cNvPr id="66" name="Google Shape;66;p14"/>
          <p:cNvPicPr preferRelativeResize="0"/>
          <p:nvPr/>
        </p:nvPicPr>
        <p:blipFill rotWithShape="1">
          <a:blip r:embed="rId7">
            <a:alphaModFix/>
          </a:blip>
          <a:srcRect b="0" l="0" r="0" t="0"/>
          <a:stretch/>
        </p:blipFill>
        <p:spPr>
          <a:xfrm>
            <a:off x="8465344" y="4512400"/>
            <a:ext cx="233501" cy="233501"/>
          </a:xfrm>
          <a:prstGeom prst="rect">
            <a:avLst/>
          </a:prstGeom>
          <a:noFill/>
          <a:ln>
            <a:noFill/>
          </a:ln>
        </p:spPr>
      </p:pic>
      <p:pic>
        <p:nvPicPr>
          <p:cNvPr id="67" name="Google Shape;67;p14"/>
          <p:cNvPicPr preferRelativeResize="0"/>
          <p:nvPr/>
        </p:nvPicPr>
        <p:blipFill rotWithShape="1">
          <a:blip r:embed="rId7">
            <a:alphaModFix/>
          </a:blip>
          <a:srcRect b="0" l="0" r="0" t="0"/>
          <a:stretch/>
        </p:blipFill>
        <p:spPr>
          <a:xfrm>
            <a:off x="8151809" y="4512400"/>
            <a:ext cx="233501" cy="233501"/>
          </a:xfrm>
          <a:prstGeom prst="rect">
            <a:avLst/>
          </a:prstGeom>
          <a:noFill/>
          <a:ln>
            <a:noFill/>
          </a:ln>
        </p:spPr>
      </p:pic>
      <p:pic>
        <p:nvPicPr>
          <p:cNvPr id="68" name="Google Shape;68;p14"/>
          <p:cNvPicPr preferRelativeResize="0"/>
          <p:nvPr/>
        </p:nvPicPr>
        <p:blipFill rotWithShape="1">
          <a:blip r:embed="rId8">
            <a:alphaModFix/>
          </a:blip>
          <a:srcRect b="0" l="0" r="0" t="0"/>
          <a:stretch/>
        </p:blipFill>
        <p:spPr>
          <a:xfrm>
            <a:off x="8555480" y="4578925"/>
            <a:ext cx="61023" cy="100450"/>
          </a:xfrm>
          <a:prstGeom prst="rect">
            <a:avLst/>
          </a:prstGeom>
          <a:noFill/>
          <a:ln>
            <a:noFill/>
          </a:ln>
        </p:spPr>
      </p:pic>
      <p:pic>
        <p:nvPicPr>
          <p:cNvPr id="69" name="Google Shape;69;p14"/>
          <p:cNvPicPr preferRelativeResize="0"/>
          <p:nvPr/>
        </p:nvPicPr>
        <p:blipFill rotWithShape="1">
          <a:blip r:embed="rId8">
            <a:alphaModFix/>
          </a:blip>
          <a:srcRect b="0" l="0" r="0" t="0"/>
          <a:stretch/>
        </p:blipFill>
        <p:spPr>
          <a:xfrm rot="10800000">
            <a:off x="8238048" y="4578925"/>
            <a:ext cx="61023" cy="100450"/>
          </a:xfrm>
          <a:prstGeom prst="rect">
            <a:avLst/>
          </a:prstGeom>
          <a:noFill/>
          <a:ln>
            <a:noFill/>
          </a:ln>
        </p:spPr>
      </p:pic>
      <p:pic>
        <p:nvPicPr>
          <p:cNvPr id="70" name="Google Shape;70;p14"/>
          <p:cNvPicPr preferRelativeResize="0"/>
          <p:nvPr/>
        </p:nvPicPr>
        <p:blipFill rotWithShape="1">
          <a:blip r:embed="rId9">
            <a:alphaModFix/>
          </a:blip>
          <a:srcRect b="0" l="0" r="0" t="0"/>
          <a:stretch/>
        </p:blipFill>
        <p:spPr>
          <a:xfrm rot="5400000">
            <a:off x="8246122" y="1924475"/>
            <a:ext cx="1183299" cy="591649"/>
          </a:xfrm>
          <a:prstGeom prst="rect">
            <a:avLst/>
          </a:prstGeom>
          <a:noFill/>
          <a:ln>
            <a:noFill/>
          </a:ln>
        </p:spPr>
      </p:pic>
      <p:pic>
        <p:nvPicPr>
          <p:cNvPr id="71" name="Google Shape;71;p14"/>
          <p:cNvPicPr preferRelativeResize="0"/>
          <p:nvPr/>
        </p:nvPicPr>
        <p:blipFill rotWithShape="1">
          <a:blip r:embed="rId10">
            <a:alphaModFix/>
          </a:blip>
          <a:srcRect b="0" l="0" r="0" t="0"/>
          <a:stretch/>
        </p:blipFill>
        <p:spPr>
          <a:xfrm flipH="1">
            <a:off x="21275" y="4287237"/>
            <a:ext cx="856264" cy="856264"/>
          </a:xfrm>
          <a:prstGeom prst="rect">
            <a:avLst/>
          </a:prstGeom>
          <a:noFill/>
          <a:ln>
            <a:noFill/>
          </a:ln>
        </p:spPr>
      </p:pic>
      <p:pic>
        <p:nvPicPr>
          <p:cNvPr id="72" name="Google Shape;72;p14"/>
          <p:cNvPicPr preferRelativeResize="0"/>
          <p:nvPr/>
        </p:nvPicPr>
        <p:blipFill rotWithShape="1">
          <a:blip r:embed="rId11">
            <a:alphaModFix/>
          </a:blip>
          <a:srcRect b="0" l="0" r="0" t="0"/>
          <a:stretch/>
        </p:blipFill>
        <p:spPr>
          <a:xfrm flipH="1">
            <a:off x="301130" y="4050264"/>
            <a:ext cx="856263" cy="856264"/>
          </a:xfrm>
          <a:prstGeom prst="rect">
            <a:avLst/>
          </a:prstGeom>
          <a:noFill/>
          <a:ln>
            <a:noFill/>
          </a:ln>
        </p:spPr>
      </p:pic>
      <p:pic>
        <p:nvPicPr>
          <p:cNvPr id="73" name="Google Shape;73;p14"/>
          <p:cNvPicPr preferRelativeResize="0"/>
          <p:nvPr/>
        </p:nvPicPr>
        <p:blipFill rotWithShape="1">
          <a:blip r:embed="rId12">
            <a:alphaModFix/>
          </a:blip>
          <a:srcRect b="0" l="0" r="0" t="0"/>
          <a:stretch/>
        </p:blipFill>
        <p:spPr>
          <a:xfrm>
            <a:off x="6069486" y="740836"/>
            <a:ext cx="210933" cy="210933"/>
          </a:xfrm>
          <a:prstGeom prst="rect">
            <a:avLst/>
          </a:prstGeom>
          <a:noFill/>
          <a:ln>
            <a:noFill/>
          </a:ln>
        </p:spPr>
      </p:pic>
      <p:pic>
        <p:nvPicPr>
          <p:cNvPr id="74" name="Google Shape;74;p14"/>
          <p:cNvPicPr preferRelativeResize="0"/>
          <p:nvPr/>
        </p:nvPicPr>
        <p:blipFill rotWithShape="1">
          <a:blip r:embed="rId12">
            <a:alphaModFix/>
          </a:blip>
          <a:srcRect b="0" l="0" r="0" t="0"/>
          <a:stretch/>
        </p:blipFill>
        <p:spPr>
          <a:xfrm>
            <a:off x="535625" y="2964330"/>
            <a:ext cx="210933" cy="210933"/>
          </a:xfrm>
          <a:prstGeom prst="rect">
            <a:avLst/>
          </a:prstGeom>
          <a:noFill/>
          <a:ln>
            <a:noFill/>
          </a:ln>
        </p:spPr>
      </p:pic>
      <p:sp>
        <p:nvSpPr>
          <p:cNvPr id="75" name="Google Shape;75;p14"/>
          <p:cNvSpPr txBox="1"/>
          <p:nvPr/>
        </p:nvSpPr>
        <p:spPr>
          <a:xfrm>
            <a:off x="1000601" y="1541625"/>
            <a:ext cx="1539600" cy="184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GB" sz="1200">
                <a:solidFill>
                  <a:srgbClr val="3B41C9"/>
                </a:solidFill>
                <a:latin typeface="Montserrat"/>
                <a:ea typeface="Montserrat"/>
                <a:cs typeface="Montserrat"/>
                <a:sym typeface="Montserrat"/>
              </a:rPr>
              <a:t>PROGRAMMING</a:t>
            </a:r>
            <a:endParaRPr sz="700"/>
          </a:p>
        </p:txBody>
      </p:sp>
      <p:sp>
        <p:nvSpPr>
          <p:cNvPr id="76" name="Google Shape;76;p14"/>
          <p:cNvSpPr txBox="1"/>
          <p:nvPr/>
        </p:nvSpPr>
        <p:spPr>
          <a:xfrm>
            <a:off x="2399550" y="1541625"/>
            <a:ext cx="1391700" cy="184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GB" sz="1200">
                <a:solidFill>
                  <a:srgbClr val="3B41C9"/>
                </a:solidFill>
                <a:latin typeface="Montserrat"/>
                <a:ea typeface="Montserrat"/>
                <a:cs typeface="Montserrat"/>
                <a:sym typeface="Montserrat"/>
              </a:rPr>
              <a:t>FUNDAMENTALS</a:t>
            </a:r>
            <a:endParaRPr sz="700"/>
          </a:p>
        </p:txBody>
      </p:sp>
      <p:pic>
        <p:nvPicPr>
          <p:cNvPr id="77" name="Google Shape;77;p14"/>
          <p:cNvPicPr preferRelativeResize="0"/>
          <p:nvPr/>
        </p:nvPicPr>
        <p:blipFill rotWithShape="1">
          <a:blip r:embed="rId13">
            <a:alphaModFix/>
          </a:blip>
          <a:srcRect b="0" l="0" r="0" t="0"/>
          <a:stretch/>
        </p:blipFill>
        <p:spPr>
          <a:xfrm>
            <a:off x="877556" y="2502446"/>
            <a:ext cx="300761" cy="233500"/>
          </a:xfrm>
          <a:prstGeom prst="rect">
            <a:avLst/>
          </a:prstGeom>
          <a:noFill/>
          <a:ln>
            <a:noFill/>
          </a:ln>
        </p:spPr>
      </p:pic>
      <p:sp>
        <p:nvSpPr>
          <p:cNvPr id="78" name="Google Shape;78;p1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79" name="Google Shape;79;p14"/>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pic>
        <p:nvPicPr>
          <p:cNvPr id="80" name="Google Shape;80;p14"/>
          <p:cNvPicPr preferRelativeResize="0"/>
          <p:nvPr/>
        </p:nvPicPr>
        <p:blipFill rotWithShape="1">
          <a:blip r:embed="rId14">
            <a:alphaModFix/>
          </a:blip>
          <a:srcRect b="0" l="0" r="0" t="0"/>
          <a:stretch/>
        </p:blipFill>
        <p:spPr>
          <a:xfrm>
            <a:off x="8437943" y="4949162"/>
            <a:ext cx="522377" cy="160222"/>
          </a:xfrm>
          <a:prstGeom prst="rect">
            <a:avLst/>
          </a:prstGeom>
          <a:noFill/>
          <a:ln>
            <a:noFill/>
          </a:ln>
        </p:spPr>
      </p:pic>
      <p:sp>
        <p:nvSpPr>
          <p:cNvPr id="81" name="Google Shape;81;p14"/>
          <p:cNvSpPr txBox="1"/>
          <p:nvPr/>
        </p:nvSpPr>
        <p:spPr>
          <a:xfrm>
            <a:off x="1230228" y="2549900"/>
            <a:ext cx="2496300" cy="1386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GB" sz="900">
                <a:solidFill>
                  <a:srgbClr val="3B41C9"/>
                </a:solidFill>
                <a:latin typeface="Montserrat"/>
                <a:ea typeface="Montserrat"/>
                <a:cs typeface="Montserrat"/>
                <a:sym typeface="Montserrat"/>
              </a:rPr>
              <a:t>DIPLOMA IN FULL-STACK DEVELOPMENT</a:t>
            </a:r>
            <a:endParaRPr sz="500"/>
          </a:p>
        </p:txBody>
      </p:sp>
      <p:sp>
        <p:nvSpPr>
          <p:cNvPr id="82" name="Google Shape;82;p14"/>
          <p:cNvSpPr txBox="1"/>
          <p:nvPr/>
        </p:nvSpPr>
        <p:spPr>
          <a:xfrm>
            <a:off x="1157400" y="2620100"/>
            <a:ext cx="23709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700">
                <a:solidFill>
                  <a:srgbClr val="595959"/>
                </a:solidFill>
                <a:latin typeface="Montserrat"/>
                <a:ea typeface="Montserrat"/>
                <a:cs typeface="Montserrat"/>
                <a:sym typeface="Montserrat"/>
              </a:rPr>
              <a:t>Certificate in </a:t>
            </a:r>
            <a:r>
              <a:rPr b="1" lang="en-GB" sz="700">
                <a:solidFill>
                  <a:srgbClr val="595959"/>
                </a:solidFill>
                <a:latin typeface="Montserrat"/>
                <a:ea typeface="Montserrat"/>
                <a:cs typeface="Montserrat"/>
                <a:sym typeface="Montserrat"/>
              </a:rPr>
              <a:t>Computing Fundamentals</a:t>
            </a:r>
            <a:endParaRPr b="1" sz="700">
              <a:solidFill>
                <a:srgbClr val="595959"/>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193" name="Shape 193"/>
        <p:cNvGrpSpPr/>
        <p:nvPr/>
      </p:nvGrpSpPr>
      <p:grpSpPr>
        <a:xfrm>
          <a:off x="0" y="0"/>
          <a:ext cx="0" cy="0"/>
          <a:chOff x="0" y="0"/>
          <a:chExt cx="0" cy="0"/>
        </a:xfrm>
      </p:grpSpPr>
      <p:sp>
        <p:nvSpPr>
          <p:cNvPr id="194" name="Google Shape;194;p23"/>
          <p:cNvSpPr txBox="1"/>
          <p:nvPr/>
        </p:nvSpPr>
        <p:spPr>
          <a:xfrm>
            <a:off x="2661049" y="226672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GB" sz="2600">
                <a:solidFill>
                  <a:schemeClr val="lt1"/>
                </a:solidFill>
                <a:latin typeface="Montserrat"/>
                <a:ea typeface="Montserrat"/>
                <a:cs typeface="Montserrat"/>
                <a:sym typeface="Montserrat"/>
              </a:rPr>
              <a:t>While Loops</a:t>
            </a:r>
            <a:endParaRPr sz="800">
              <a:solidFill>
                <a:schemeClr val="lt1"/>
              </a:solidFill>
            </a:endParaRPr>
          </a:p>
        </p:txBody>
      </p:sp>
      <p:pic>
        <p:nvPicPr>
          <p:cNvPr id="195" name="Google Shape;195;p23"/>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pic>
        <p:nvPicPr>
          <p:cNvPr id="196" name="Google Shape;196;p23"/>
          <p:cNvPicPr preferRelativeResize="0"/>
          <p:nvPr/>
        </p:nvPicPr>
        <p:blipFill rotWithShape="1">
          <a:blip r:embed="rId4">
            <a:alphaModFix/>
          </a:blip>
          <a:srcRect b="0" l="0" r="0" t="0"/>
          <a:stretch/>
        </p:blipFill>
        <p:spPr>
          <a:xfrm>
            <a:off x="2450125" y="2092038"/>
            <a:ext cx="210933" cy="2109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200" name="Shape 200"/>
        <p:cNvGrpSpPr/>
        <p:nvPr/>
      </p:nvGrpSpPr>
      <p:grpSpPr>
        <a:xfrm>
          <a:off x="0" y="0"/>
          <a:ext cx="0" cy="0"/>
          <a:chOff x="0" y="0"/>
          <a:chExt cx="0" cy="0"/>
        </a:xfrm>
      </p:grpSpPr>
      <p:sp>
        <p:nvSpPr>
          <p:cNvPr id="201" name="Google Shape;201;p24"/>
          <p:cNvSpPr txBox="1"/>
          <p:nvPr/>
        </p:nvSpPr>
        <p:spPr>
          <a:xfrm>
            <a:off x="2661049" y="226672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GB" sz="2600">
                <a:solidFill>
                  <a:schemeClr val="lt1"/>
                </a:solidFill>
                <a:latin typeface="Montserrat"/>
                <a:ea typeface="Montserrat"/>
                <a:cs typeface="Montserrat"/>
                <a:sym typeface="Montserrat"/>
              </a:rPr>
              <a:t>While Loops</a:t>
            </a:r>
            <a:endParaRPr sz="800">
              <a:solidFill>
                <a:schemeClr val="lt1"/>
              </a:solidFill>
            </a:endParaRPr>
          </a:p>
        </p:txBody>
      </p:sp>
      <p:pic>
        <p:nvPicPr>
          <p:cNvPr id="202" name="Google Shape;202;p24"/>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pic>
        <p:nvPicPr>
          <p:cNvPr id="203" name="Google Shape;203;p24"/>
          <p:cNvPicPr preferRelativeResize="0"/>
          <p:nvPr/>
        </p:nvPicPr>
        <p:blipFill rotWithShape="1">
          <a:blip r:embed="rId4">
            <a:alphaModFix/>
          </a:blip>
          <a:srcRect b="0" l="0" r="0" t="0"/>
          <a:stretch/>
        </p:blipFill>
        <p:spPr>
          <a:xfrm>
            <a:off x="2450125" y="2092038"/>
            <a:ext cx="210933" cy="2109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sp>
        <p:nvSpPr>
          <p:cNvPr id="208" name="Google Shape;208;p25"/>
          <p:cNvSpPr/>
          <p:nvPr/>
        </p:nvSpPr>
        <p:spPr>
          <a:xfrm>
            <a:off x="3604250" y="2049775"/>
            <a:ext cx="1264800" cy="609600"/>
          </a:xfrm>
          <a:prstGeom prst="diamond">
            <a:avLst/>
          </a:prstGeom>
          <a:solidFill>
            <a:srgbClr val="E21B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5"/>
          <p:cNvSpPr/>
          <p:nvPr/>
        </p:nvSpPr>
        <p:spPr>
          <a:xfrm>
            <a:off x="3607925" y="3907975"/>
            <a:ext cx="1143000" cy="363900"/>
          </a:xfrm>
          <a:prstGeom prst="roundRect">
            <a:avLst>
              <a:gd fmla="val 16667" name="adj"/>
            </a:avLst>
          </a:prstGeom>
          <a:solidFill>
            <a:srgbClr val="FFB62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5"/>
          <p:cNvSpPr/>
          <p:nvPr/>
        </p:nvSpPr>
        <p:spPr>
          <a:xfrm>
            <a:off x="3715400" y="3045925"/>
            <a:ext cx="952500" cy="508800"/>
          </a:xfrm>
          <a:prstGeom prst="rect">
            <a:avLst/>
          </a:prstGeom>
          <a:solidFill>
            <a:srgbClr val="88FFF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5"/>
          <p:cNvSpPr/>
          <p:nvPr/>
        </p:nvSpPr>
        <p:spPr>
          <a:xfrm>
            <a:off x="3806425" y="1323788"/>
            <a:ext cx="754500" cy="430800"/>
          </a:xfrm>
          <a:prstGeom prst="ellipse">
            <a:avLst/>
          </a:prstGeom>
          <a:solidFill>
            <a:srgbClr val="FFB62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5"/>
          <p:cNvSpPr txBox="1"/>
          <p:nvPr/>
        </p:nvSpPr>
        <p:spPr>
          <a:xfrm>
            <a:off x="1540775" y="771500"/>
            <a:ext cx="5294400" cy="363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a:solidFill>
                  <a:srgbClr val="1E1E1E"/>
                </a:solidFill>
                <a:latin typeface="Calibri"/>
                <a:ea typeface="Calibri"/>
                <a:cs typeface="Calibri"/>
                <a:sym typeface="Calibri"/>
              </a:rPr>
              <a:t>While loop runs a block of code as long as any specific condition is true</a:t>
            </a:r>
            <a:endParaRPr>
              <a:solidFill>
                <a:srgbClr val="1E1E1E"/>
              </a:solidFill>
              <a:latin typeface="Calibri"/>
              <a:ea typeface="Calibri"/>
              <a:cs typeface="Calibri"/>
              <a:sym typeface="Calibri"/>
            </a:endParaRPr>
          </a:p>
          <a:p>
            <a:pPr indent="0" lvl="0" marL="0" marR="0" rtl="0" algn="l">
              <a:spcBef>
                <a:spcPts val="0"/>
              </a:spcBef>
              <a:spcAft>
                <a:spcPts val="0"/>
              </a:spcAft>
              <a:buNone/>
            </a:pPr>
            <a:r>
              <a:t/>
            </a:r>
            <a:endParaRPr b="1">
              <a:solidFill>
                <a:srgbClr val="1E1E1E"/>
              </a:solidFill>
              <a:latin typeface="Calibri"/>
              <a:ea typeface="Calibri"/>
              <a:cs typeface="Calibri"/>
              <a:sym typeface="Calibri"/>
            </a:endParaRPr>
          </a:p>
        </p:txBody>
      </p:sp>
      <p:sp>
        <p:nvSpPr>
          <p:cNvPr id="213" name="Google Shape;213;p25"/>
          <p:cNvSpPr txBox="1"/>
          <p:nvPr/>
        </p:nvSpPr>
        <p:spPr>
          <a:xfrm>
            <a:off x="2712474" y="351750"/>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While Loop</a:t>
            </a:r>
            <a:endParaRPr sz="800">
              <a:solidFill>
                <a:srgbClr val="3B41C9"/>
              </a:solidFill>
            </a:endParaRPr>
          </a:p>
        </p:txBody>
      </p:sp>
      <p:sp>
        <p:nvSpPr>
          <p:cNvPr id="214" name="Google Shape;214;p25"/>
          <p:cNvSpPr txBox="1"/>
          <p:nvPr/>
        </p:nvSpPr>
        <p:spPr>
          <a:xfrm>
            <a:off x="3912375" y="1339088"/>
            <a:ext cx="7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Start</a:t>
            </a:r>
            <a:endParaRPr/>
          </a:p>
        </p:txBody>
      </p:sp>
      <p:sp>
        <p:nvSpPr>
          <p:cNvPr id="215" name="Google Shape;215;p25"/>
          <p:cNvSpPr txBox="1"/>
          <p:nvPr/>
        </p:nvSpPr>
        <p:spPr>
          <a:xfrm>
            <a:off x="3802375" y="2133600"/>
            <a:ext cx="98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Condition</a:t>
            </a:r>
            <a:endParaRPr/>
          </a:p>
        </p:txBody>
      </p:sp>
      <p:sp>
        <p:nvSpPr>
          <p:cNvPr id="216" name="Google Shape;216;p25"/>
          <p:cNvSpPr txBox="1"/>
          <p:nvPr/>
        </p:nvSpPr>
        <p:spPr>
          <a:xfrm>
            <a:off x="3882250" y="3100225"/>
            <a:ext cx="98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Code</a:t>
            </a:r>
            <a:endParaRPr/>
          </a:p>
        </p:txBody>
      </p:sp>
      <p:sp>
        <p:nvSpPr>
          <p:cNvPr id="217" name="Google Shape;217;p25"/>
          <p:cNvSpPr txBox="1"/>
          <p:nvPr/>
        </p:nvSpPr>
        <p:spPr>
          <a:xfrm>
            <a:off x="3882250" y="3892675"/>
            <a:ext cx="51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End</a:t>
            </a:r>
            <a:endParaRPr/>
          </a:p>
        </p:txBody>
      </p:sp>
      <p:cxnSp>
        <p:nvCxnSpPr>
          <p:cNvPr id="218" name="Google Shape;218;p25"/>
          <p:cNvCxnSpPr>
            <a:stCxn id="214" idx="2"/>
            <a:endCxn id="208" idx="0"/>
          </p:cNvCxnSpPr>
          <p:nvPr/>
        </p:nvCxnSpPr>
        <p:spPr>
          <a:xfrm flipH="1">
            <a:off x="4236525" y="1739288"/>
            <a:ext cx="53100" cy="310500"/>
          </a:xfrm>
          <a:prstGeom prst="straightConnector1">
            <a:avLst/>
          </a:prstGeom>
          <a:noFill/>
          <a:ln cap="flat" cmpd="sng" w="9525">
            <a:solidFill>
              <a:schemeClr val="dk2"/>
            </a:solidFill>
            <a:prstDash val="solid"/>
            <a:round/>
            <a:headEnd len="med" w="med" type="none"/>
            <a:tailEnd len="med" w="med" type="triangle"/>
          </a:ln>
        </p:spPr>
      </p:cxnSp>
      <p:cxnSp>
        <p:nvCxnSpPr>
          <p:cNvPr id="219" name="Google Shape;219;p25"/>
          <p:cNvCxnSpPr>
            <a:stCxn id="208" idx="3"/>
            <a:endCxn id="209" idx="3"/>
          </p:cNvCxnSpPr>
          <p:nvPr/>
        </p:nvCxnSpPr>
        <p:spPr>
          <a:xfrm flipH="1">
            <a:off x="4750850" y="2354575"/>
            <a:ext cx="118200" cy="1735500"/>
          </a:xfrm>
          <a:prstGeom prst="bentConnector3">
            <a:avLst>
              <a:gd fmla="val -201459" name="adj1"/>
            </a:avLst>
          </a:prstGeom>
          <a:noFill/>
          <a:ln cap="flat" cmpd="sng" w="9525">
            <a:solidFill>
              <a:schemeClr val="dk2"/>
            </a:solidFill>
            <a:prstDash val="solid"/>
            <a:round/>
            <a:headEnd len="med" w="med" type="none"/>
            <a:tailEnd len="med" w="med" type="triangle"/>
          </a:ln>
        </p:spPr>
      </p:cxnSp>
      <p:cxnSp>
        <p:nvCxnSpPr>
          <p:cNvPr id="220" name="Google Shape;220;p25"/>
          <p:cNvCxnSpPr>
            <a:stCxn id="208" idx="2"/>
          </p:cNvCxnSpPr>
          <p:nvPr/>
        </p:nvCxnSpPr>
        <p:spPr>
          <a:xfrm flipH="1">
            <a:off x="4210250" y="2659375"/>
            <a:ext cx="26400" cy="386400"/>
          </a:xfrm>
          <a:prstGeom prst="straightConnector1">
            <a:avLst/>
          </a:prstGeom>
          <a:noFill/>
          <a:ln cap="flat" cmpd="sng" w="9525">
            <a:solidFill>
              <a:schemeClr val="dk2"/>
            </a:solidFill>
            <a:prstDash val="solid"/>
            <a:round/>
            <a:headEnd len="med" w="med" type="none"/>
            <a:tailEnd len="med" w="med" type="triangle"/>
          </a:ln>
        </p:spPr>
      </p:cxnSp>
      <p:cxnSp>
        <p:nvCxnSpPr>
          <p:cNvPr id="221" name="Google Shape;221;p25"/>
          <p:cNvCxnSpPr>
            <a:stCxn id="210" idx="1"/>
            <a:endCxn id="208" idx="1"/>
          </p:cNvCxnSpPr>
          <p:nvPr/>
        </p:nvCxnSpPr>
        <p:spPr>
          <a:xfrm rot="10800000">
            <a:off x="3604400" y="2354425"/>
            <a:ext cx="111000" cy="945900"/>
          </a:xfrm>
          <a:prstGeom prst="bentConnector3">
            <a:avLst>
              <a:gd fmla="val 314662" name="adj1"/>
            </a:avLst>
          </a:prstGeom>
          <a:noFill/>
          <a:ln cap="flat" cmpd="sng" w="9525">
            <a:solidFill>
              <a:schemeClr val="dk2"/>
            </a:solidFill>
            <a:prstDash val="solid"/>
            <a:round/>
            <a:headEnd len="med" w="med" type="none"/>
            <a:tailEnd len="med" w="med" type="triangle"/>
          </a:ln>
        </p:spPr>
      </p:cxnSp>
      <p:sp>
        <p:nvSpPr>
          <p:cNvPr id="222" name="Google Shape;222;p25"/>
          <p:cNvSpPr txBox="1"/>
          <p:nvPr/>
        </p:nvSpPr>
        <p:spPr>
          <a:xfrm>
            <a:off x="4908800" y="2049775"/>
            <a:ext cx="714900" cy="363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200">
                <a:solidFill>
                  <a:srgbClr val="666666"/>
                </a:solidFill>
                <a:latin typeface="Calibri"/>
                <a:ea typeface="Calibri"/>
                <a:cs typeface="Calibri"/>
                <a:sym typeface="Calibri"/>
              </a:rPr>
              <a:t>false</a:t>
            </a:r>
            <a:endParaRPr b="1" sz="1200">
              <a:solidFill>
                <a:srgbClr val="666666"/>
              </a:solidFill>
              <a:latin typeface="Calibri"/>
              <a:ea typeface="Calibri"/>
              <a:cs typeface="Calibri"/>
              <a:sym typeface="Calibri"/>
            </a:endParaRPr>
          </a:p>
        </p:txBody>
      </p:sp>
      <p:sp>
        <p:nvSpPr>
          <p:cNvPr id="223" name="Google Shape;223;p25"/>
          <p:cNvSpPr txBox="1"/>
          <p:nvPr/>
        </p:nvSpPr>
        <p:spPr>
          <a:xfrm>
            <a:off x="4289625" y="2736325"/>
            <a:ext cx="714900" cy="363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200">
                <a:solidFill>
                  <a:srgbClr val="666666"/>
                </a:solidFill>
                <a:latin typeface="Calibri"/>
                <a:ea typeface="Calibri"/>
                <a:cs typeface="Calibri"/>
                <a:sym typeface="Calibri"/>
              </a:rPr>
              <a:t>true</a:t>
            </a:r>
            <a:endParaRPr b="1" sz="1200">
              <a:solidFill>
                <a:srgbClr val="666666"/>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4853"/>
        </a:solidFill>
      </p:bgPr>
    </p:bg>
    <p:spTree>
      <p:nvGrpSpPr>
        <p:cNvPr id="227" name="Shape 227"/>
        <p:cNvGrpSpPr/>
        <p:nvPr/>
      </p:nvGrpSpPr>
      <p:grpSpPr>
        <a:xfrm>
          <a:off x="0" y="0"/>
          <a:ext cx="0" cy="0"/>
          <a:chOff x="0" y="0"/>
          <a:chExt cx="0" cy="0"/>
        </a:xfrm>
      </p:grpSpPr>
      <p:sp>
        <p:nvSpPr>
          <p:cNvPr id="228" name="Google Shape;228;p26"/>
          <p:cNvSpPr txBox="1"/>
          <p:nvPr>
            <p:ph type="title"/>
          </p:nvPr>
        </p:nvSpPr>
        <p:spPr>
          <a:xfrm>
            <a:off x="1096378" y="2143945"/>
            <a:ext cx="7415400" cy="1245300"/>
          </a:xfrm>
          <a:prstGeom prst="rect">
            <a:avLst/>
          </a:prstGeom>
          <a:noFill/>
          <a:ln>
            <a:noFill/>
          </a:ln>
        </p:spPr>
        <p:txBody>
          <a:bodyPr anchorCtr="0" anchor="ctr" bIns="669725" lIns="669725" spcFirstLastPara="1" rIns="669725" wrap="square" tIns="669725">
            <a:normAutofit fontScale="90000"/>
          </a:bodyPr>
          <a:lstStyle/>
          <a:p>
            <a:pPr indent="0" lvl="0" marL="0" rtl="0" algn="l">
              <a:lnSpc>
                <a:spcPct val="90000"/>
              </a:lnSpc>
              <a:spcBef>
                <a:spcPts val="0"/>
              </a:spcBef>
              <a:spcAft>
                <a:spcPts val="0"/>
              </a:spcAft>
              <a:buClr>
                <a:srgbClr val="C38DE5"/>
              </a:buClr>
              <a:buSzPct val="100000"/>
              <a:buFont typeface="Courier"/>
              <a:buNone/>
            </a:pPr>
            <a:r>
              <a:rPr lang="en-GB" sz="2400">
                <a:solidFill>
                  <a:srgbClr val="C38DE5"/>
                </a:solidFill>
                <a:latin typeface="Courier"/>
                <a:ea typeface="Courier"/>
                <a:cs typeface="Courier"/>
                <a:sym typeface="Courier"/>
              </a:rPr>
              <a:t>while </a:t>
            </a:r>
            <a:r>
              <a:rPr lang="en-GB" sz="2400">
                <a:solidFill>
                  <a:schemeClr val="lt1"/>
                </a:solidFill>
                <a:latin typeface="Courier"/>
                <a:ea typeface="Courier"/>
                <a:cs typeface="Courier"/>
                <a:sym typeface="Courier"/>
              </a:rPr>
              <a:t>(i </a:t>
            </a:r>
            <a:r>
              <a:rPr lang="en-GB" sz="2400">
                <a:solidFill>
                  <a:srgbClr val="88FFFA"/>
                </a:solidFill>
                <a:latin typeface="Courier"/>
                <a:ea typeface="Courier"/>
                <a:cs typeface="Courier"/>
                <a:sym typeface="Courier"/>
              </a:rPr>
              <a:t>&lt;</a:t>
            </a:r>
            <a:r>
              <a:rPr lang="en-GB" sz="2400">
                <a:solidFill>
                  <a:schemeClr val="lt1"/>
                </a:solidFill>
                <a:latin typeface="Courier"/>
                <a:ea typeface="Courier"/>
                <a:cs typeface="Courier"/>
                <a:sym typeface="Courier"/>
              </a:rPr>
              <a:t> </a:t>
            </a:r>
            <a:r>
              <a:rPr lang="en-GB" sz="2400">
                <a:solidFill>
                  <a:srgbClr val="FFB62B"/>
                </a:solidFill>
                <a:latin typeface="Courier"/>
                <a:ea typeface="Courier"/>
                <a:cs typeface="Courier"/>
                <a:sym typeface="Courier"/>
              </a:rPr>
              <a:t>10</a:t>
            </a:r>
            <a:r>
              <a:rPr lang="en-GB" sz="2400">
                <a:solidFill>
                  <a:schemeClr val="lt1"/>
                </a:solidFill>
                <a:latin typeface="Courier"/>
                <a:ea typeface="Courier"/>
                <a:cs typeface="Courier"/>
                <a:sym typeface="Courier"/>
              </a:rPr>
              <a:t>){</a:t>
            </a:r>
            <a:br>
              <a:rPr lang="en-GB" sz="2400">
                <a:solidFill>
                  <a:schemeClr val="lt1"/>
                </a:solidFill>
                <a:latin typeface="Courier"/>
                <a:ea typeface="Courier"/>
                <a:cs typeface="Courier"/>
                <a:sym typeface="Courier"/>
              </a:rPr>
            </a:br>
            <a:r>
              <a:rPr lang="en-GB" sz="2400">
                <a:solidFill>
                  <a:schemeClr val="lt1"/>
                </a:solidFill>
                <a:latin typeface="Courier"/>
                <a:ea typeface="Courier"/>
                <a:cs typeface="Courier"/>
                <a:sym typeface="Courier"/>
              </a:rPr>
              <a:t>    console.</a:t>
            </a:r>
            <a:r>
              <a:rPr lang="en-GB" sz="2400">
                <a:solidFill>
                  <a:srgbClr val="88FFFA"/>
                </a:solidFill>
                <a:latin typeface="Courier"/>
                <a:ea typeface="Courier"/>
                <a:cs typeface="Courier"/>
                <a:sym typeface="Courier"/>
              </a:rPr>
              <a:t>log</a:t>
            </a:r>
            <a:r>
              <a:rPr lang="en-GB" sz="2400">
                <a:solidFill>
                  <a:schemeClr val="lt1"/>
                </a:solidFill>
                <a:latin typeface="Courier"/>
                <a:ea typeface="Courier"/>
                <a:cs typeface="Courier"/>
                <a:sym typeface="Courier"/>
              </a:rPr>
              <a:t>(</a:t>
            </a:r>
            <a:r>
              <a:rPr lang="en-GB" sz="2400">
                <a:solidFill>
                  <a:srgbClr val="67E36D"/>
                </a:solidFill>
                <a:latin typeface="Courier"/>
                <a:ea typeface="Courier"/>
                <a:cs typeface="Courier"/>
                <a:sym typeface="Courier"/>
              </a:rPr>
              <a:t>"Practice:"</a:t>
            </a:r>
            <a:r>
              <a:rPr lang="en-GB" sz="2400">
                <a:solidFill>
                  <a:srgbClr val="A8D08C"/>
                </a:solidFill>
                <a:latin typeface="Courier"/>
                <a:ea typeface="Courier"/>
                <a:cs typeface="Courier"/>
                <a:sym typeface="Courier"/>
              </a:rPr>
              <a:t> </a:t>
            </a:r>
            <a:r>
              <a:rPr lang="en-GB" sz="2400">
                <a:solidFill>
                  <a:srgbClr val="88FFFA"/>
                </a:solidFill>
                <a:latin typeface="Courier"/>
                <a:ea typeface="Courier"/>
                <a:cs typeface="Courier"/>
                <a:sym typeface="Courier"/>
              </a:rPr>
              <a:t>+</a:t>
            </a:r>
            <a:r>
              <a:rPr lang="en-GB" sz="2400">
                <a:solidFill>
                  <a:schemeClr val="lt1"/>
                </a:solidFill>
                <a:latin typeface="Courier"/>
                <a:ea typeface="Courier"/>
                <a:cs typeface="Courier"/>
                <a:sym typeface="Courier"/>
              </a:rPr>
              <a:t> i);</a:t>
            </a:r>
            <a:br>
              <a:rPr lang="en-GB" sz="2400">
                <a:solidFill>
                  <a:schemeClr val="lt1"/>
                </a:solidFill>
                <a:latin typeface="Courier"/>
                <a:ea typeface="Courier"/>
                <a:cs typeface="Courier"/>
                <a:sym typeface="Courier"/>
              </a:rPr>
            </a:br>
            <a:r>
              <a:rPr lang="en-GB" sz="2400">
                <a:solidFill>
                  <a:schemeClr val="lt1"/>
                </a:solidFill>
                <a:latin typeface="Courier"/>
                <a:ea typeface="Courier"/>
                <a:cs typeface="Courier"/>
                <a:sym typeface="Courier"/>
              </a:rPr>
              <a:t>    i</a:t>
            </a:r>
            <a:r>
              <a:rPr lang="en-GB" sz="2400">
                <a:solidFill>
                  <a:srgbClr val="88FFFA"/>
                </a:solidFill>
                <a:latin typeface="Courier"/>
                <a:ea typeface="Courier"/>
                <a:cs typeface="Courier"/>
                <a:sym typeface="Courier"/>
              </a:rPr>
              <a:t>++</a:t>
            </a:r>
            <a:r>
              <a:rPr lang="en-GB" sz="2400">
                <a:solidFill>
                  <a:schemeClr val="lt1"/>
                </a:solidFill>
                <a:latin typeface="Courier"/>
                <a:ea typeface="Courier"/>
                <a:cs typeface="Courier"/>
                <a:sym typeface="Courier"/>
              </a:rPr>
              <a:t>; </a:t>
            </a:r>
            <a:br>
              <a:rPr lang="en-GB" sz="2400">
                <a:solidFill>
                  <a:schemeClr val="lt1"/>
                </a:solidFill>
                <a:latin typeface="Courier"/>
                <a:ea typeface="Courier"/>
                <a:cs typeface="Courier"/>
                <a:sym typeface="Courier"/>
              </a:rPr>
            </a:br>
            <a:r>
              <a:rPr lang="en-GB" sz="2400">
                <a:solidFill>
                  <a:schemeClr val="lt1"/>
                </a:solidFill>
                <a:latin typeface="Courier"/>
                <a:ea typeface="Courier"/>
                <a:cs typeface="Courier"/>
                <a:sym typeface="Courier"/>
              </a:rPr>
              <a:t>}</a:t>
            </a:r>
            <a:endParaRPr sz="900">
              <a:solidFill>
                <a:schemeClr val="lt1"/>
              </a:solidFill>
            </a:endParaRPr>
          </a:p>
        </p:txBody>
      </p:sp>
      <p:grpSp>
        <p:nvGrpSpPr>
          <p:cNvPr id="229" name="Google Shape;229;p26"/>
          <p:cNvGrpSpPr/>
          <p:nvPr/>
        </p:nvGrpSpPr>
        <p:grpSpPr>
          <a:xfrm>
            <a:off x="1818474" y="1887788"/>
            <a:ext cx="832166" cy="256904"/>
            <a:chOff x="2424784" y="2367484"/>
            <a:chExt cx="1041900" cy="263545"/>
          </a:xfrm>
        </p:grpSpPr>
        <p:cxnSp>
          <p:nvCxnSpPr>
            <p:cNvPr id="230" name="Google Shape;230;p26"/>
            <p:cNvCxnSpPr/>
            <p:nvPr/>
          </p:nvCxnSpPr>
          <p:spPr>
            <a:xfrm>
              <a:off x="2429108" y="2501428"/>
              <a:ext cx="0" cy="129600"/>
            </a:xfrm>
            <a:prstGeom prst="straightConnector1">
              <a:avLst/>
            </a:prstGeom>
            <a:noFill/>
            <a:ln cap="flat" cmpd="sng" w="25400">
              <a:solidFill>
                <a:srgbClr val="969696"/>
              </a:solidFill>
              <a:prstDash val="solid"/>
              <a:round/>
              <a:headEnd len="med" w="med" type="none"/>
              <a:tailEnd len="med" w="med" type="none"/>
            </a:ln>
          </p:spPr>
        </p:cxnSp>
        <p:cxnSp>
          <p:nvCxnSpPr>
            <p:cNvPr id="231" name="Google Shape;231;p26"/>
            <p:cNvCxnSpPr/>
            <p:nvPr/>
          </p:nvCxnSpPr>
          <p:spPr>
            <a:xfrm>
              <a:off x="3462446" y="2501429"/>
              <a:ext cx="0" cy="129600"/>
            </a:xfrm>
            <a:prstGeom prst="straightConnector1">
              <a:avLst/>
            </a:prstGeom>
            <a:noFill/>
            <a:ln cap="flat" cmpd="sng" w="25400">
              <a:solidFill>
                <a:srgbClr val="969696"/>
              </a:solidFill>
              <a:prstDash val="solid"/>
              <a:round/>
              <a:headEnd len="med" w="med" type="none"/>
              <a:tailEnd len="med" w="med" type="none"/>
            </a:ln>
          </p:spPr>
        </p:cxnSp>
        <p:cxnSp>
          <p:nvCxnSpPr>
            <p:cNvPr id="232" name="Google Shape;232;p26"/>
            <p:cNvCxnSpPr/>
            <p:nvPr/>
          </p:nvCxnSpPr>
          <p:spPr>
            <a:xfrm>
              <a:off x="2945777" y="2367484"/>
              <a:ext cx="0" cy="133800"/>
            </a:xfrm>
            <a:prstGeom prst="straightConnector1">
              <a:avLst/>
            </a:prstGeom>
            <a:noFill/>
            <a:ln cap="flat" cmpd="sng" w="25400">
              <a:solidFill>
                <a:srgbClr val="969696"/>
              </a:solidFill>
              <a:prstDash val="solid"/>
              <a:round/>
              <a:headEnd len="med" w="med" type="none"/>
              <a:tailEnd len="med" w="med" type="none"/>
            </a:ln>
          </p:spPr>
        </p:cxnSp>
        <p:cxnSp>
          <p:nvCxnSpPr>
            <p:cNvPr id="233" name="Google Shape;233;p26"/>
            <p:cNvCxnSpPr/>
            <p:nvPr/>
          </p:nvCxnSpPr>
          <p:spPr>
            <a:xfrm>
              <a:off x="2424784" y="2501429"/>
              <a:ext cx="1041900" cy="0"/>
            </a:xfrm>
            <a:prstGeom prst="straightConnector1">
              <a:avLst/>
            </a:prstGeom>
            <a:noFill/>
            <a:ln cap="flat" cmpd="sng" w="25400">
              <a:solidFill>
                <a:srgbClr val="969696"/>
              </a:solidFill>
              <a:prstDash val="solid"/>
              <a:round/>
              <a:headEnd len="med" w="med" type="none"/>
              <a:tailEnd len="med" w="med" type="none"/>
            </a:ln>
          </p:spPr>
        </p:cxnSp>
      </p:grpSp>
      <p:sp>
        <p:nvSpPr>
          <p:cNvPr id="234" name="Google Shape;234;p26"/>
          <p:cNvSpPr/>
          <p:nvPr/>
        </p:nvSpPr>
        <p:spPr>
          <a:xfrm>
            <a:off x="1790685" y="1683307"/>
            <a:ext cx="1040400" cy="1977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200">
                <a:solidFill>
                  <a:srgbClr val="FFFFFF"/>
                </a:solidFill>
                <a:latin typeface="Calibri"/>
                <a:ea typeface="Calibri"/>
                <a:cs typeface="Calibri"/>
                <a:sym typeface="Calibri"/>
              </a:rPr>
              <a:t>KEYWORD</a:t>
            </a:r>
            <a:endParaRPr sz="900">
              <a:solidFill>
                <a:srgbClr val="000000"/>
              </a:solidFill>
              <a:latin typeface="Calibri"/>
              <a:ea typeface="Calibri"/>
              <a:cs typeface="Calibri"/>
              <a:sym typeface="Calibri"/>
            </a:endParaRPr>
          </a:p>
        </p:txBody>
      </p:sp>
      <p:grpSp>
        <p:nvGrpSpPr>
          <p:cNvPr id="235" name="Google Shape;235;p26"/>
          <p:cNvGrpSpPr/>
          <p:nvPr/>
        </p:nvGrpSpPr>
        <p:grpSpPr>
          <a:xfrm rot="-5400000">
            <a:off x="895777" y="2630176"/>
            <a:ext cx="1075189" cy="272819"/>
            <a:chOff x="0" y="0"/>
            <a:chExt cx="3060600" cy="374700"/>
          </a:xfrm>
        </p:grpSpPr>
        <p:cxnSp>
          <p:nvCxnSpPr>
            <p:cNvPr id="236" name="Google Shape;236;p26"/>
            <p:cNvCxnSpPr/>
            <p:nvPr/>
          </p:nvCxnSpPr>
          <p:spPr>
            <a:xfrm>
              <a:off x="12700" y="190499"/>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237" name="Google Shape;237;p26"/>
            <p:cNvCxnSpPr/>
            <p:nvPr/>
          </p:nvCxnSpPr>
          <p:spPr>
            <a:xfrm>
              <a:off x="3047999" y="190500"/>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238" name="Google Shape;238;p26"/>
            <p:cNvCxnSpPr/>
            <p:nvPr/>
          </p:nvCxnSpPr>
          <p:spPr>
            <a:xfrm>
              <a:off x="1530350" y="0"/>
              <a:ext cx="0" cy="190500"/>
            </a:xfrm>
            <a:prstGeom prst="straightConnector1">
              <a:avLst/>
            </a:prstGeom>
            <a:noFill/>
            <a:ln cap="flat" cmpd="sng" w="25400">
              <a:solidFill>
                <a:srgbClr val="969696"/>
              </a:solidFill>
              <a:prstDash val="solid"/>
              <a:round/>
              <a:headEnd len="med" w="med" type="none"/>
              <a:tailEnd len="med" w="med" type="none"/>
            </a:ln>
          </p:spPr>
        </p:cxnSp>
        <p:cxnSp>
          <p:nvCxnSpPr>
            <p:cNvPr id="239" name="Google Shape;239;p26"/>
            <p:cNvCxnSpPr/>
            <p:nvPr/>
          </p:nvCxnSpPr>
          <p:spPr>
            <a:xfrm>
              <a:off x="0" y="190500"/>
              <a:ext cx="3060600" cy="0"/>
            </a:xfrm>
            <a:prstGeom prst="straightConnector1">
              <a:avLst/>
            </a:prstGeom>
            <a:noFill/>
            <a:ln cap="flat" cmpd="sng" w="25400">
              <a:solidFill>
                <a:srgbClr val="969696"/>
              </a:solidFill>
              <a:prstDash val="solid"/>
              <a:round/>
              <a:headEnd len="med" w="med" type="none"/>
              <a:tailEnd len="med" w="med" type="none"/>
            </a:ln>
          </p:spPr>
        </p:cxnSp>
      </p:grpSp>
      <p:sp>
        <p:nvSpPr>
          <p:cNvPr id="240" name="Google Shape;240;p26"/>
          <p:cNvSpPr/>
          <p:nvPr/>
        </p:nvSpPr>
        <p:spPr>
          <a:xfrm>
            <a:off x="108818" y="2487997"/>
            <a:ext cx="1164900" cy="164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200">
                <a:solidFill>
                  <a:srgbClr val="FFFFFF"/>
                </a:solidFill>
                <a:latin typeface="Calibri"/>
                <a:ea typeface="Calibri"/>
                <a:cs typeface="Calibri"/>
                <a:sym typeface="Calibri"/>
              </a:rPr>
              <a:t>CODE TO EXECUTE DURING LOOP </a:t>
            </a:r>
            <a:r>
              <a:rPr i="1" lang="en-GB" sz="1100">
                <a:solidFill>
                  <a:srgbClr val="FFFFFF"/>
                </a:solidFill>
                <a:latin typeface="Calibri"/>
                <a:ea typeface="Calibri"/>
                <a:cs typeface="Calibri"/>
                <a:sym typeface="Calibri"/>
              </a:rPr>
              <a:t>(INSIDE THE LOOP)</a:t>
            </a:r>
            <a:endParaRPr i="1" sz="900">
              <a:solidFill>
                <a:srgbClr val="000000"/>
              </a:solidFill>
              <a:latin typeface="Calibri"/>
              <a:ea typeface="Calibri"/>
              <a:cs typeface="Calibri"/>
              <a:sym typeface="Calibri"/>
            </a:endParaRPr>
          </a:p>
        </p:txBody>
      </p:sp>
      <p:cxnSp>
        <p:nvCxnSpPr>
          <p:cNvPr id="241" name="Google Shape;241;p26"/>
          <p:cNvCxnSpPr/>
          <p:nvPr/>
        </p:nvCxnSpPr>
        <p:spPr>
          <a:xfrm>
            <a:off x="1829326" y="3597875"/>
            <a:ext cx="0" cy="278700"/>
          </a:xfrm>
          <a:prstGeom prst="straightConnector1">
            <a:avLst/>
          </a:prstGeom>
          <a:noFill/>
          <a:ln cap="flat" cmpd="sng" w="25400">
            <a:solidFill>
              <a:srgbClr val="969696"/>
            </a:solidFill>
            <a:prstDash val="solid"/>
            <a:round/>
            <a:headEnd len="med" w="med" type="none"/>
            <a:tailEnd len="med" w="med" type="none"/>
          </a:ln>
        </p:spPr>
      </p:cxnSp>
      <p:cxnSp>
        <p:nvCxnSpPr>
          <p:cNvPr id="242" name="Google Shape;242;p26"/>
          <p:cNvCxnSpPr/>
          <p:nvPr/>
        </p:nvCxnSpPr>
        <p:spPr>
          <a:xfrm>
            <a:off x="4456965" y="1770709"/>
            <a:ext cx="0" cy="278700"/>
          </a:xfrm>
          <a:prstGeom prst="straightConnector1">
            <a:avLst/>
          </a:prstGeom>
          <a:noFill/>
          <a:ln cap="flat" cmpd="sng" w="25400">
            <a:solidFill>
              <a:srgbClr val="969696"/>
            </a:solidFill>
            <a:prstDash val="solid"/>
            <a:round/>
            <a:headEnd len="med" w="med" type="none"/>
            <a:tailEnd len="med" w="med" type="none"/>
          </a:ln>
        </p:spPr>
      </p:cxnSp>
      <p:sp>
        <p:nvSpPr>
          <p:cNvPr id="243" name="Google Shape;243;p26"/>
          <p:cNvSpPr/>
          <p:nvPr/>
        </p:nvSpPr>
        <p:spPr>
          <a:xfrm>
            <a:off x="3834322" y="1190752"/>
            <a:ext cx="2096400" cy="166500"/>
          </a:xfrm>
          <a:prstGeom prst="rect">
            <a:avLst/>
          </a:prstGeom>
          <a:solidFill>
            <a:srgbClr val="404853"/>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200">
                <a:solidFill>
                  <a:srgbClr val="FFFFFF"/>
                </a:solidFill>
                <a:latin typeface="Calibri"/>
                <a:ea typeface="Calibri"/>
                <a:cs typeface="Calibri"/>
                <a:sym typeface="Calibri"/>
              </a:rPr>
              <a:t>OPENING </a:t>
            </a:r>
            <a:endParaRPr sz="1100"/>
          </a:p>
          <a:p>
            <a:pPr indent="0" lvl="0" marL="0" marR="0" rtl="0" algn="ctr">
              <a:spcBef>
                <a:spcPts val="0"/>
              </a:spcBef>
              <a:spcAft>
                <a:spcPts val="0"/>
              </a:spcAft>
              <a:buNone/>
            </a:pPr>
            <a:r>
              <a:rPr lang="en-GB" sz="1200">
                <a:solidFill>
                  <a:srgbClr val="FFFFFF"/>
                </a:solidFill>
                <a:latin typeface="Calibri"/>
                <a:ea typeface="Calibri"/>
                <a:cs typeface="Calibri"/>
                <a:sym typeface="Calibri"/>
              </a:rPr>
              <a:t>CURLY BRACE</a:t>
            </a:r>
            <a:endParaRPr sz="1100"/>
          </a:p>
          <a:p>
            <a:pPr indent="0" lvl="0" marL="0" marR="0" rtl="0" algn="ctr">
              <a:spcBef>
                <a:spcPts val="0"/>
              </a:spcBef>
              <a:spcAft>
                <a:spcPts val="0"/>
              </a:spcAft>
              <a:buNone/>
            </a:pPr>
            <a:r>
              <a:rPr i="1" lang="en-GB" sz="1100">
                <a:solidFill>
                  <a:srgbClr val="FFFFFF"/>
                </a:solidFill>
                <a:latin typeface="Calibri"/>
                <a:ea typeface="Calibri"/>
                <a:cs typeface="Calibri"/>
                <a:sym typeface="Calibri"/>
              </a:rPr>
              <a:t>(START OF LOOP)</a:t>
            </a:r>
            <a:endParaRPr i="1" sz="800">
              <a:solidFill>
                <a:srgbClr val="000000"/>
              </a:solidFill>
              <a:latin typeface="Calibri"/>
              <a:ea typeface="Calibri"/>
              <a:cs typeface="Calibri"/>
              <a:sym typeface="Calibri"/>
            </a:endParaRPr>
          </a:p>
        </p:txBody>
      </p:sp>
      <p:sp>
        <p:nvSpPr>
          <p:cNvPr id="244" name="Google Shape;244;p26"/>
          <p:cNvSpPr/>
          <p:nvPr/>
        </p:nvSpPr>
        <p:spPr>
          <a:xfrm>
            <a:off x="770260" y="3934807"/>
            <a:ext cx="2096400" cy="166500"/>
          </a:xfrm>
          <a:prstGeom prst="rect">
            <a:avLst/>
          </a:prstGeom>
          <a:solidFill>
            <a:srgbClr val="404853"/>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200">
                <a:solidFill>
                  <a:srgbClr val="FFFFFF"/>
                </a:solidFill>
                <a:latin typeface="Calibri"/>
                <a:ea typeface="Calibri"/>
                <a:cs typeface="Calibri"/>
                <a:sym typeface="Calibri"/>
              </a:rPr>
              <a:t>CLOSING</a:t>
            </a:r>
            <a:endParaRPr sz="1100"/>
          </a:p>
          <a:p>
            <a:pPr indent="0" lvl="0" marL="0" marR="0" rtl="0" algn="ctr">
              <a:spcBef>
                <a:spcPts val="0"/>
              </a:spcBef>
              <a:spcAft>
                <a:spcPts val="0"/>
              </a:spcAft>
              <a:buNone/>
            </a:pPr>
            <a:r>
              <a:rPr lang="en-GB" sz="1200">
                <a:solidFill>
                  <a:srgbClr val="FFFFFF"/>
                </a:solidFill>
                <a:latin typeface="Calibri"/>
                <a:ea typeface="Calibri"/>
                <a:cs typeface="Calibri"/>
                <a:sym typeface="Calibri"/>
              </a:rPr>
              <a:t>CURLY BRACE</a:t>
            </a:r>
            <a:endParaRPr sz="1100"/>
          </a:p>
          <a:p>
            <a:pPr indent="0" lvl="0" marL="0" marR="0" rtl="0" algn="ctr">
              <a:spcBef>
                <a:spcPts val="0"/>
              </a:spcBef>
              <a:spcAft>
                <a:spcPts val="0"/>
              </a:spcAft>
              <a:buNone/>
            </a:pPr>
            <a:r>
              <a:rPr i="1" lang="en-GB" sz="1100">
                <a:solidFill>
                  <a:srgbClr val="FFFFFF"/>
                </a:solidFill>
                <a:latin typeface="Calibri"/>
                <a:ea typeface="Calibri"/>
                <a:cs typeface="Calibri"/>
                <a:sym typeface="Calibri"/>
              </a:rPr>
              <a:t>(END OF LOOP)</a:t>
            </a:r>
            <a:endParaRPr i="1" sz="800">
              <a:solidFill>
                <a:srgbClr val="000000"/>
              </a:solidFill>
              <a:latin typeface="Calibri"/>
              <a:ea typeface="Calibri"/>
              <a:cs typeface="Calibri"/>
              <a:sym typeface="Calibri"/>
            </a:endParaRPr>
          </a:p>
        </p:txBody>
      </p:sp>
      <p:grpSp>
        <p:nvGrpSpPr>
          <p:cNvPr id="245" name="Google Shape;245;p26"/>
          <p:cNvGrpSpPr/>
          <p:nvPr/>
        </p:nvGrpSpPr>
        <p:grpSpPr>
          <a:xfrm>
            <a:off x="1777294" y="1166191"/>
            <a:ext cx="1747370" cy="197659"/>
            <a:chOff x="2424784" y="2367484"/>
            <a:chExt cx="1041900" cy="263545"/>
          </a:xfrm>
        </p:grpSpPr>
        <p:cxnSp>
          <p:nvCxnSpPr>
            <p:cNvPr id="246" name="Google Shape;246;p26"/>
            <p:cNvCxnSpPr/>
            <p:nvPr/>
          </p:nvCxnSpPr>
          <p:spPr>
            <a:xfrm>
              <a:off x="2429108" y="2501428"/>
              <a:ext cx="0" cy="129600"/>
            </a:xfrm>
            <a:prstGeom prst="straightConnector1">
              <a:avLst/>
            </a:prstGeom>
            <a:noFill/>
            <a:ln cap="flat" cmpd="sng" w="25400">
              <a:solidFill>
                <a:srgbClr val="969696"/>
              </a:solidFill>
              <a:prstDash val="solid"/>
              <a:round/>
              <a:headEnd len="med" w="med" type="none"/>
              <a:tailEnd len="med" w="med" type="none"/>
            </a:ln>
          </p:spPr>
        </p:cxnSp>
        <p:cxnSp>
          <p:nvCxnSpPr>
            <p:cNvPr id="247" name="Google Shape;247;p26"/>
            <p:cNvCxnSpPr/>
            <p:nvPr/>
          </p:nvCxnSpPr>
          <p:spPr>
            <a:xfrm>
              <a:off x="3462446" y="2501429"/>
              <a:ext cx="0" cy="129600"/>
            </a:xfrm>
            <a:prstGeom prst="straightConnector1">
              <a:avLst/>
            </a:prstGeom>
            <a:noFill/>
            <a:ln cap="flat" cmpd="sng" w="25400">
              <a:solidFill>
                <a:srgbClr val="969696"/>
              </a:solidFill>
              <a:prstDash val="solid"/>
              <a:round/>
              <a:headEnd len="med" w="med" type="none"/>
              <a:tailEnd len="med" w="med" type="none"/>
            </a:ln>
          </p:spPr>
        </p:cxnSp>
        <p:cxnSp>
          <p:nvCxnSpPr>
            <p:cNvPr id="248" name="Google Shape;248;p26"/>
            <p:cNvCxnSpPr/>
            <p:nvPr/>
          </p:nvCxnSpPr>
          <p:spPr>
            <a:xfrm>
              <a:off x="2945777" y="2367484"/>
              <a:ext cx="0" cy="133800"/>
            </a:xfrm>
            <a:prstGeom prst="straightConnector1">
              <a:avLst/>
            </a:prstGeom>
            <a:noFill/>
            <a:ln cap="flat" cmpd="sng" w="25400">
              <a:solidFill>
                <a:srgbClr val="969696"/>
              </a:solidFill>
              <a:prstDash val="solid"/>
              <a:round/>
              <a:headEnd len="med" w="med" type="none"/>
              <a:tailEnd len="med" w="med" type="none"/>
            </a:ln>
          </p:spPr>
        </p:cxnSp>
        <p:cxnSp>
          <p:nvCxnSpPr>
            <p:cNvPr id="249" name="Google Shape;249;p26"/>
            <p:cNvCxnSpPr/>
            <p:nvPr/>
          </p:nvCxnSpPr>
          <p:spPr>
            <a:xfrm>
              <a:off x="2424784" y="2501429"/>
              <a:ext cx="1041900" cy="0"/>
            </a:xfrm>
            <a:prstGeom prst="straightConnector1">
              <a:avLst/>
            </a:prstGeom>
            <a:noFill/>
            <a:ln cap="flat" cmpd="sng" w="25400">
              <a:solidFill>
                <a:srgbClr val="969696"/>
              </a:solidFill>
              <a:prstDash val="solid"/>
              <a:round/>
              <a:headEnd len="med" w="med" type="none"/>
              <a:tailEnd len="med" w="med" type="none"/>
            </a:ln>
          </p:spPr>
        </p:cxnSp>
      </p:grpSp>
      <p:sp>
        <p:nvSpPr>
          <p:cNvPr id="250" name="Google Shape;250;p26"/>
          <p:cNvSpPr/>
          <p:nvPr/>
        </p:nvSpPr>
        <p:spPr>
          <a:xfrm>
            <a:off x="2221218" y="969944"/>
            <a:ext cx="1040400" cy="1977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200">
                <a:solidFill>
                  <a:schemeClr val="lt1"/>
                </a:solidFill>
                <a:latin typeface="Calibri"/>
                <a:ea typeface="Calibri"/>
                <a:cs typeface="Calibri"/>
                <a:sym typeface="Calibri"/>
              </a:rPr>
              <a:t>INITIALIZATION</a:t>
            </a:r>
            <a:endParaRPr sz="1100"/>
          </a:p>
        </p:txBody>
      </p:sp>
      <p:grpSp>
        <p:nvGrpSpPr>
          <p:cNvPr id="251" name="Google Shape;251;p26"/>
          <p:cNvGrpSpPr/>
          <p:nvPr/>
        </p:nvGrpSpPr>
        <p:grpSpPr>
          <a:xfrm>
            <a:off x="2949024" y="1933451"/>
            <a:ext cx="1290185" cy="197659"/>
            <a:chOff x="2424784" y="2367484"/>
            <a:chExt cx="1041900" cy="263545"/>
          </a:xfrm>
        </p:grpSpPr>
        <p:cxnSp>
          <p:nvCxnSpPr>
            <p:cNvPr id="252" name="Google Shape;252;p26"/>
            <p:cNvCxnSpPr/>
            <p:nvPr/>
          </p:nvCxnSpPr>
          <p:spPr>
            <a:xfrm>
              <a:off x="2429108" y="2501428"/>
              <a:ext cx="0" cy="129600"/>
            </a:xfrm>
            <a:prstGeom prst="straightConnector1">
              <a:avLst/>
            </a:prstGeom>
            <a:solidFill>
              <a:srgbClr val="404853"/>
            </a:solidFill>
            <a:ln cap="flat" cmpd="sng" w="25400">
              <a:solidFill>
                <a:srgbClr val="969696"/>
              </a:solidFill>
              <a:prstDash val="solid"/>
              <a:round/>
              <a:headEnd len="med" w="med" type="none"/>
              <a:tailEnd len="med" w="med" type="none"/>
            </a:ln>
          </p:spPr>
        </p:cxnSp>
        <p:cxnSp>
          <p:nvCxnSpPr>
            <p:cNvPr id="253" name="Google Shape;253;p26"/>
            <p:cNvCxnSpPr/>
            <p:nvPr/>
          </p:nvCxnSpPr>
          <p:spPr>
            <a:xfrm>
              <a:off x="3462446" y="2501429"/>
              <a:ext cx="0" cy="129600"/>
            </a:xfrm>
            <a:prstGeom prst="straightConnector1">
              <a:avLst/>
            </a:prstGeom>
            <a:solidFill>
              <a:srgbClr val="404853"/>
            </a:solidFill>
            <a:ln cap="flat" cmpd="sng" w="25400">
              <a:solidFill>
                <a:srgbClr val="969696"/>
              </a:solidFill>
              <a:prstDash val="solid"/>
              <a:round/>
              <a:headEnd len="med" w="med" type="none"/>
              <a:tailEnd len="med" w="med" type="none"/>
            </a:ln>
          </p:spPr>
        </p:cxnSp>
        <p:cxnSp>
          <p:nvCxnSpPr>
            <p:cNvPr id="254" name="Google Shape;254;p26"/>
            <p:cNvCxnSpPr/>
            <p:nvPr/>
          </p:nvCxnSpPr>
          <p:spPr>
            <a:xfrm>
              <a:off x="2945777" y="2367484"/>
              <a:ext cx="0" cy="133800"/>
            </a:xfrm>
            <a:prstGeom prst="straightConnector1">
              <a:avLst/>
            </a:prstGeom>
            <a:solidFill>
              <a:srgbClr val="404853"/>
            </a:solidFill>
            <a:ln cap="flat" cmpd="sng" w="25400">
              <a:solidFill>
                <a:srgbClr val="969696"/>
              </a:solidFill>
              <a:prstDash val="solid"/>
              <a:round/>
              <a:headEnd len="med" w="med" type="none"/>
              <a:tailEnd len="med" w="med" type="none"/>
            </a:ln>
          </p:spPr>
        </p:cxnSp>
        <p:cxnSp>
          <p:nvCxnSpPr>
            <p:cNvPr id="255" name="Google Shape;255;p26"/>
            <p:cNvCxnSpPr/>
            <p:nvPr/>
          </p:nvCxnSpPr>
          <p:spPr>
            <a:xfrm>
              <a:off x="2424784" y="2501429"/>
              <a:ext cx="1041900" cy="0"/>
            </a:xfrm>
            <a:prstGeom prst="straightConnector1">
              <a:avLst/>
            </a:prstGeom>
            <a:solidFill>
              <a:srgbClr val="404853"/>
            </a:solidFill>
            <a:ln cap="flat" cmpd="sng" w="25400">
              <a:solidFill>
                <a:srgbClr val="969696"/>
              </a:solidFill>
              <a:prstDash val="solid"/>
              <a:round/>
              <a:headEnd len="med" w="med" type="none"/>
              <a:tailEnd len="med" w="med" type="none"/>
            </a:ln>
          </p:spPr>
        </p:cxnSp>
      </p:grpSp>
      <p:sp>
        <p:nvSpPr>
          <p:cNvPr id="256" name="Google Shape;256;p26"/>
          <p:cNvSpPr/>
          <p:nvPr/>
        </p:nvSpPr>
        <p:spPr>
          <a:xfrm>
            <a:off x="3179464" y="1698066"/>
            <a:ext cx="828900" cy="1977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200">
                <a:solidFill>
                  <a:schemeClr val="lt1"/>
                </a:solidFill>
                <a:latin typeface="Calibri"/>
                <a:ea typeface="Calibri"/>
                <a:cs typeface="Calibri"/>
                <a:sym typeface="Calibri"/>
              </a:rPr>
              <a:t>CONDITION</a:t>
            </a:r>
            <a:endParaRPr sz="1100"/>
          </a:p>
        </p:txBody>
      </p:sp>
      <p:sp>
        <p:nvSpPr>
          <p:cNvPr id="257" name="Google Shape;257;p26"/>
          <p:cNvSpPr/>
          <p:nvPr/>
        </p:nvSpPr>
        <p:spPr>
          <a:xfrm>
            <a:off x="3984507" y="2835700"/>
            <a:ext cx="898200" cy="1977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200">
                <a:solidFill>
                  <a:schemeClr val="lt1"/>
                </a:solidFill>
                <a:latin typeface="Calibri"/>
                <a:ea typeface="Calibri"/>
                <a:cs typeface="Calibri"/>
                <a:sym typeface="Calibri"/>
              </a:rPr>
              <a:t>INCREMENT</a:t>
            </a:r>
            <a:endParaRPr sz="1100"/>
          </a:p>
        </p:txBody>
      </p:sp>
      <p:sp>
        <p:nvSpPr>
          <p:cNvPr id="258" name="Google Shape;258;p26"/>
          <p:cNvSpPr txBox="1"/>
          <p:nvPr/>
        </p:nvSpPr>
        <p:spPr>
          <a:xfrm>
            <a:off x="1577674" y="683850"/>
            <a:ext cx="44880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GB" sz="1400">
                <a:solidFill>
                  <a:srgbClr val="00B498"/>
                </a:solidFill>
                <a:latin typeface="Calibri"/>
                <a:ea typeface="Calibri"/>
                <a:cs typeface="Calibri"/>
                <a:sym typeface="Calibri"/>
              </a:rPr>
              <a:t>Example: Display the word "Practice: x" using </a:t>
            </a:r>
            <a:r>
              <a:rPr b="1" i="1" lang="en-GB" sz="1400">
                <a:solidFill>
                  <a:srgbClr val="FB6F7A"/>
                </a:solidFill>
                <a:latin typeface="Calibri"/>
                <a:ea typeface="Calibri"/>
                <a:cs typeface="Calibri"/>
                <a:sym typeface="Calibri"/>
              </a:rPr>
              <a:t>while loop</a:t>
            </a:r>
            <a:endParaRPr sz="1100"/>
          </a:p>
        </p:txBody>
      </p:sp>
      <p:sp>
        <p:nvSpPr>
          <p:cNvPr id="259" name="Google Shape;259;p26"/>
          <p:cNvSpPr txBox="1"/>
          <p:nvPr/>
        </p:nvSpPr>
        <p:spPr>
          <a:xfrm>
            <a:off x="7824195" y="1716389"/>
            <a:ext cx="1320000" cy="2654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GB" sz="1100">
                <a:solidFill>
                  <a:srgbClr val="FEE599"/>
                </a:solidFill>
                <a:latin typeface="Calibri"/>
                <a:ea typeface="Calibri"/>
                <a:cs typeface="Calibri"/>
                <a:sym typeface="Calibri"/>
              </a:rPr>
              <a:t>Output</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0</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1</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2</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3</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4</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5</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6</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7</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8</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9</a:t>
            </a:r>
            <a:endParaRPr sz="1100"/>
          </a:p>
          <a:p>
            <a:pPr indent="0" lvl="0" marL="0" marR="0" rtl="0" algn="l">
              <a:spcBef>
                <a:spcPts val="0"/>
              </a:spcBef>
              <a:spcAft>
                <a:spcPts val="0"/>
              </a:spcAft>
              <a:buNone/>
            </a:pPr>
            <a:r>
              <a:rPr b="1" lang="en-GB" sz="1100">
                <a:solidFill>
                  <a:schemeClr val="lt1"/>
                </a:solidFill>
                <a:latin typeface="Calibri"/>
                <a:ea typeface="Calibri"/>
                <a:cs typeface="Calibri"/>
                <a:sym typeface="Calibri"/>
              </a:rPr>
              <a:t>Loop stops because</a:t>
            </a:r>
            <a:endParaRPr sz="1100"/>
          </a:p>
          <a:p>
            <a:pPr indent="0" lvl="0" marL="0" marR="0" rtl="0" algn="l">
              <a:spcBef>
                <a:spcPts val="0"/>
              </a:spcBef>
              <a:spcAft>
                <a:spcPts val="0"/>
              </a:spcAft>
              <a:buNone/>
            </a:pPr>
            <a:r>
              <a:rPr b="1" lang="en-GB" sz="1100">
                <a:solidFill>
                  <a:schemeClr val="lt1"/>
                </a:solidFill>
                <a:latin typeface="Calibri"/>
                <a:ea typeface="Calibri"/>
                <a:cs typeface="Calibri"/>
                <a:sym typeface="Calibri"/>
              </a:rPr>
              <a:t>i &lt; 10</a:t>
            </a:r>
            <a:endParaRPr sz="1100"/>
          </a:p>
          <a:p>
            <a:pPr indent="0" lvl="0" marL="0" marR="0" rtl="0" algn="l">
              <a:spcBef>
                <a:spcPts val="0"/>
              </a:spcBef>
              <a:spcAft>
                <a:spcPts val="0"/>
              </a:spcAft>
              <a:buNone/>
            </a:pPr>
            <a:r>
              <a:rPr lang="en-GB" sz="1100">
                <a:solidFill>
                  <a:srgbClr val="FB6F7A"/>
                </a:solidFill>
                <a:latin typeface="Calibri"/>
                <a:ea typeface="Calibri"/>
                <a:cs typeface="Calibri"/>
                <a:sym typeface="Calibri"/>
              </a:rPr>
              <a:t>Q. What if we take out the increment?</a:t>
            </a:r>
            <a:endParaRPr sz="1100"/>
          </a:p>
          <a:p>
            <a:pPr indent="0" lvl="0" marL="0" marR="0" rtl="0" algn="l">
              <a:spcBef>
                <a:spcPts val="0"/>
              </a:spcBef>
              <a:spcAft>
                <a:spcPts val="0"/>
              </a:spcAft>
              <a:buNone/>
            </a:pPr>
            <a:r>
              <a:rPr b="1" lang="en-GB" sz="1100">
                <a:solidFill>
                  <a:srgbClr val="FB6F7A"/>
                </a:solidFill>
                <a:latin typeface="Calibri"/>
                <a:ea typeface="Calibri"/>
                <a:cs typeface="Calibri"/>
                <a:sym typeface="Calibri"/>
              </a:rPr>
              <a:t>OR </a:t>
            </a:r>
            <a:r>
              <a:rPr b="1" i="1" lang="en-GB" sz="1100">
                <a:solidFill>
                  <a:srgbClr val="FB6F7A"/>
                </a:solidFill>
                <a:latin typeface="Calibri"/>
                <a:ea typeface="Calibri"/>
                <a:cs typeface="Calibri"/>
                <a:sym typeface="Calibri"/>
              </a:rPr>
              <a:t>i = 10</a:t>
            </a:r>
            <a:endParaRPr sz="1100"/>
          </a:p>
        </p:txBody>
      </p:sp>
      <p:cxnSp>
        <p:nvCxnSpPr>
          <p:cNvPr id="260" name="Google Shape;260;p26"/>
          <p:cNvCxnSpPr/>
          <p:nvPr/>
        </p:nvCxnSpPr>
        <p:spPr>
          <a:xfrm>
            <a:off x="3261630" y="2916581"/>
            <a:ext cx="664500" cy="18600"/>
          </a:xfrm>
          <a:prstGeom prst="straightConnector1">
            <a:avLst/>
          </a:prstGeom>
          <a:noFill/>
          <a:ln cap="flat" cmpd="sng" w="25400">
            <a:solidFill>
              <a:srgbClr val="969696"/>
            </a:solidFill>
            <a:prstDash val="solid"/>
            <a:round/>
            <a:headEnd len="med" w="med" type="none"/>
            <a:tailEnd len="med" w="med" type="none"/>
          </a:ln>
        </p:spPr>
      </p:cxnSp>
      <p:sp>
        <p:nvSpPr>
          <p:cNvPr id="261" name="Google Shape;261;p26"/>
          <p:cNvSpPr txBox="1"/>
          <p:nvPr/>
        </p:nvSpPr>
        <p:spPr>
          <a:xfrm>
            <a:off x="1652434" y="1237763"/>
            <a:ext cx="19899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400">
                <a:solidFill>
                  <a:srgbClr val="C38DE5"/>
                </a:solidFill>
                <a:latin typeface="Courier"/>
                <a:ea typeface="Courier"/>
                <a:cs typeface="Courier"/>
                <a:sym typeface="Courier"/>
              </a:rPr>
              <a:t>let </a:t>
            </a:r>
            <a:r>
              <a:rPr lang="en-GB" sz="2400">
                <a:solidFill>
                  <a:schemeClr val="lt1"/>
                </a:solidFill>
                <a:latin typeface="Courier"/>
                <a:ea typeface="Courier"/>
                <a:cs typeface="Courier"/>
                <a:sym typeface="Courier"/>
              </a:rPr>
              <a:t>i </a:t>
            </a:r>
            <a:r>
              <a:rPr lang="en-GB" sz="2400">
                <a:solidFill>
                  <a:srgbClr val="88FFFA"/>
                </a:solidFill>
                <a:latin typeface="Courier"/>
                <a:ea typeface="Courier"/>
                <a:cs typeface="Courier"/>
                <a:sym typeface="Courier"/>
              </a:rPr>
              <a:t>=</a:t>
            </a:r>
            <a:r>
              <a:rPr lang="en-GB" sz="2400">
                <a:solidFill>
                  <a:schemeClr val="lt1"/>
                </a:solidFill>
                <a:latin typeface="Courier"/>
                <a:ea typeface="Courier"/>
                <a:cs typeface="Courier"/>
                <a:sym typeface="Courier"/>
              </a:rPr>
              <a:t> </a:t>
            </a:r>
            <a:r>
              <a:rPr lang="en-GB" sz="2400">
                <a:solidFill>
                  <a:srgbClr val="FFB62B"/>
                </a:solidFill>
                <a:latin typeface="Courier"/>
                <a:ea typeface="Courier"/>
                <a:cs typeface="Courier"/>
                <a:sym typeface="Courier"/>
              </a:rPr>
              <a:t>0;</a:t>
            </a:r>
            <a:endParaRPr sz="2400">
              <a:solidFill>
                <a:schemeClr val="lt1"/>
              </a:solidFill>
              <a:latin typeface="Calibri"/>
              <a:ea typeface="Calibri"/>
              <a:cs typeface="Calibri"/>
              <a:sym typeface="Calibri"/>
            </a:endParaRPr>
          </a:p>
        </p:txBody>
      </p:sp>
      <p:sp>
        <p:nvSpPr>
          <p:cNvPr id="262" name="Google Shape;262;p26"/>
          <p:cNvSpPr txBox="1"/>
          <p:nvPr/>
        </p:nvSpPr>
        <p:spPr>
          <a:xfrm>
            <a:off x="2831075" y="3344625"/>
            <a:ext cx="4767900" cy="67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u="sng">
                <a:solidFill>
                  <a:srgbClr val="FFFFFF"/>
                </a:solidFill>
                <a:hlinkClick r:id="rId3">
                  <a:extLst>
                    <a:ext uri="{A12FA001-AC4F-418D-AE19-62706E023703}">
                      <ahyp:hlinkClr val="tx"/>
                    </a:ext>
                  </a:extLst>
                </a:hlinkClick>
              </a:rPr>
              <a:t>https://repl.it/@malcolmyam/wk06-basic-js</a:t>
            </a:r>
            <a:endParaRPr>
              <a:solidFill>
                <a:srgbClr val="FFFFFF"/>
              </a:solidFill>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626"/>
        </a:solidFill>
      </p:bgPr>
    </p:bg>
    <p:spTree>
      <p:nvGrpSpPr>
        <p:cNvPr id="266" name="Shape 266"/>
        <p:cNvGrpSpPr/>
        <p:nvPr/>
      </p:nvGrpSpPr>
      <p:grpSpPr>
        <a:xfrm>
          <a:off x="0" y="0"/>
          <a:ext cx="0" cy="0"/>
          <a:chOff x="0" y="0"/>
          <a:chExt cx="0" cy="0"/>
        </a:xfrm>
      </p:grpSpPr>
      <p:sp>
        <p:nvSpPr>
          <p:cNvPr id="267" name="Google Shape;267;p27"/>
          <p:cNvSpPr txBox="1"/>
          <p:nvPr/>
        </p:nvSpPr>
        <p:spPr>
          <a:xfrm>
            <a:off x="465826" y="716347"/>
            <a:ext cx="14547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800">
                <a:solidFill>
                  <a:srgbClr val="00B498"/>
                </a:solidFill>
                <a:latin typeface="Calibri"/>
                <a:ea typeface="Calibri"/>
                <a:cs typeface="Calibri"/>
                <a:sym typeface="Calibri"/>
              </a:rPr>
              <a:t>WHILE LOOPS</a:t>
            </a:r>
            <a:endParaRPr b="1" sz="1800">
              <a:solidFill>
                <a:srgbClr val="00B498"/>
              </a:solidFill>
              <a:latin typeface="Calibri"/>
              <a:ea typeface="Calibri"/>
              <a:cs typeface="Calibri"/>
              <a:sym typeface="Calibri"/>
            </a:endParaRPr>
          </a:p>
        </p:txBody>
      </p:sp>
      <p:sp>
        <p:nvSpPr>
          <p:cNvPr id="268" name="Google Shape;268;p27"/>
          <p:cNvSpPr txBox="1"/>
          <p:nvPr/>
        </p:nvSpPr>
        <p:spPr>
          <a:xfrm>
            <a:off x="465827" y="1062596"/>
            <a:ext cx="8381100" cy="2654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100">
                <a:solidFill>
                  <a:schemeClr val="lt1"/>
                </a:solidFill>
                <a:latin typeface="Calibri"/>
                <a:ea typeface="Calibri"/>
                <a:cs typeface="Calibri"/>
                <a:sym typeface="Calibri"/>
              </a:rPr>
              <a:t>Basically a </a:t>
            </a:r>
            <a:r>
              <a:rPr b="1" i="1" lang="en-GB" sz="2100">
                <a:solidFill>
                  <a:srgbClr val="FB6F7A"/>
                </a:solidFill>
                <a:latin typeface="Calibri"/>
                <a:ea typeface="Calibri"/>
                <a:cs typeface="Calibri"/>
                <a:sym typeface="Calibri"/>
              </a:rPr>
              <a:t>while loop </a:t>
            </a:r>
            <a:r>
              <a:rPr lang="en-GB" sz="2100">
                <a:solidFill>
                  <a:schemeClr val="lt1"/>
                </a:solidFill>
                <a:latin typeface="Calibri"/>
                <a:ea typeface="Calibri"/>
                <a:cs typeface="Calibri"/>
                <a:sym typeface="Calibri"/>
              </a:rPr>
              <a:t>is the same as a </a:t>
            </a:r>
            <a:r>
              <a:rPr b="1" i="1" lang="en-GB" sz="2100">
                <a:solidFill>
                  <a:srgbClr val="FB6F7A"/>
                </a:solidFill>
                <a:latin typeface="Calibri"/>
                <a:ea typeface="Calibri"/>
                <a:cs typeface="Calibri"/>
                <a:sym typeface="Calibri"/>
              </a:rPr>
              <a:t>for loop</a:t>
            </a:r>
            <a:r>
              <a:rPr lang="en-GB" sz="2100">
                <a:solidFill>
                  <a:schemeClr val="lt1"/>
                </a:solidFill>
                <a:latin typeface="Calibri"/>
                <a:ea typeface="Calibri"/>
                <a:cs typeface="Calibri"/>
                <a:sym typeface="Calibri"/>
              </a:rPr>
              <a:t>; however, sometimes, you may not know how many times it will iterate (repeat).</a:t>
            </a:r>
            <a:endParaRPr sz="1100"/>
          </a:p>
          <a:p>
            <a:pPr indent="0" lvl="0" marL="0" marR="0" rtl="0" algn="l">
              <a:spcBef>
                <a:spcPts val="0"/>
              </a:spcBef>
              <a:spcAft>
                <a:spcPts val="0"/>
              </a:spcAft>
              <a:buClr>
                <a:schemeClr val="dk1"/>
              </a:buClr>
              <a:buSzPts val="2100"/>
              <a:buFont typeface="Calibri"/>
              <a:buNone/>
            </a:pPr>
            <a:r>
              <a:t/>
            </a:r>
            <a:endParaRPr sz="2100">
              <a:solidFill>
                <a:schemeClr val="lt1"/>
              </a:solidFill>
              <a:latin typeface="Calibri"/>
              <a:ea typeface="Calibri"/>
              <a:cs typeface="Calibri"/>
              <a:sym typeface="Calibri"/>
            </a:endParaRPr>
          </a:p>
          <a:p>
            <a:pPr indent="0" lvl="0" marL="0" marR="0" rtl="0" algn="l">
              <a:spcBef>
                <a:spcPts val="0"/>
              </a:spcBef>
              <a:spcAft>
                <a:spcPts val="0"/>
              </a:spcAft>
              <a:buNone/>
            </a:pPr>
            <a:r>
              <a:rPr lang="en-GB" sz="2100">
                <a:solidFill>
                  <a:schemeClr val="lt1"/>
                </a:solidFill>
                <a:latin typeface="Calibri"/>
                <a:ea typeface="Calibri"/>
                <a:cs typeface="Calibri"/>
                <a:sym typeface="Calibri"/>
              </a:rPr>
              <a:t>The </a:t>
            </a:r>
            <a:r>
              <a:rPr b="1" i="1" lang="en-GB" sz="2100">
                <a:solidFill>
                  <a:srgbClr val="FB6F7A"/>
                </a:solidFill>
                <a:latin typeface="Calibri"/>
                <a:ea typeface="Calibri"/>
                <a:cs typeface="Calibri"/>
                <a:sym typeface="Calibri"/>
              </a:rPr>
              <a:t>while loop </a:t>
            </a:r>
            <a:r>
              <a:rPr b="1" lang="en-GB" sz="2100">
                <a:solidFill>
                  <a:srgbClr val="FFB62B"/>
                </a:solidFill>
                <a:latin typeface="Calibri"/>
                <a:ea typeface="Calibri"/>
                <a:cs typeface="Calibri"/>
                <a:sym typeface="Calibri"/>
              </a:rPr>
              <a:t>repeats</a:t>
            </a:r>
            <a:r>
              <a:rPr lang="en-GB" sz="2100">
                <a:solidFill>
                  <a:schemeClr val="lt1"/>
                </a:solidFill>
                <a:latin typeface="Calibri"/>
                <a:ea typeface="Calibri"/>
                <a:cs typeface="Calibri"/>
                <a:sym typeface="Calibri"/>
              </a:rPr>
              <a:t> as long as the </a:t>
            </a:r>
            <a:r>
              <a:rPr lang="en-GB" sz="2100">
                <a:solidFill>
                  <a:srgbClr val="FFB62B"/>
                </a:solidFill>
                <a:latin typeface="Calibri"/>
                <a:ea typeface="Calibri"/>
                <a:cs typeface="Calibri"/>
                <a:sym typeface="Calibri"/>
              </a:rPr>
              <a:t>condition is true.</a:t>
            </a:r>
            <a:endParaRPr sz="1100"/>
          </a:p>
          <a:p>
            <a:pPr indent="0" lvl="0" marL="0" marR="0" rtl="0" algn="l">
              <a:spcBef>
                <a:spcPts val="0"/>
              </a:spcBef>
              <a:spcAft>
                <a:spcPts val="0"/>
              </a:spcAft>
              <a:buClr>
                <a:schemeClr val="lt1"/>
              </a:buClr>
              <a:buSzPts val="2100"/>
              <a:buFont typeface="Calibri"/>
              <a:buNone/>
            </a:pPr>
            <a:r>
              <a:rPr lang="en-GB" sz="2100">
                <a:solidFill>
                  <a:schemeClr val="lt1"/>
                </a:solidFill>
                <a:latin typeface="Calibri"/>
                <a:ea typeface="Calibri"/>
                <a:cs typeface="Calibri"/>
                <a:sym typeface="Calibri"/>
              </a:rPr>
              <a:t> </a:t>
            </a:r>
            <a:endParaRPr sz="1100"/>
          </a:p>
          <a:p>
            <a:pPr indent="0" lvl="0" marL="0" marR="0" rtl="0" algn="l">
              <a:spcBef>
                <a:spcPts val="0"/>
              </a:spcBef>
              <a:spcAft>
                <a:spcPts val="0"/>
              </a:spcAft>
              <a:buNone/>
            </a:pPr>
            <a:r>
              <a:rPr lang="en-GB" sz="2100">
                <a:solidFill>
                  <a:schemeClr val="lt1"/>
                </a:solidFill>
                <a:latin typeface="Calibri"/>
                <a:ea typeface="Calibri"/>
                <a:cs typeface="Calibri"/>
                <a:sym typeface="Calibri"/>
              </a:rPr>
              <a:t>One disadvantage of using while loop is that it’s easier to end up with an </a:t>
            </a:r>
            <a:r>
              <a:rPr b="1" lang="en-GB" sz="2100">
                <a:solidFill>
                  <a:srgbClr val="FFB62B"/>
                </a:solidFill>
                <a:latin typeface="Calibri"/>
                <a:ea typeface="Calibri"/>
                <a:cs typeface="Calibri"/>
                <a:sym typeface="Calibri"/>
              </a:rPr>
              <a:t>infinite loop</a:t>
            </a:r>
            <a:r>
              <a:rPr lang="en-GB" sz="2100">
                <a:solidFill>
                  <a:schemeClr val="lt1"/>
                </a:solidFill>
                <a:latin typeface="Calibri"/>
                <a:ea typeface="Calibri"/>
                <a:cs typeface="Calibri"/>
                <a:sym typeface="Calibri"/>
              </a:rPr>
              <a:t>, which may cause your computer to hang because the loop will run forever until the browser is out of memory. </a:t>
            </a:r>
            <a:r>
              <a:rPr i="1" lang="en-GB" sz="2100">
                <a:solidFill>
                  <a:srgbClr val="88FFFA"/>
                </a:solidFill>
                <a:latin typeface="Calibri"/>
                <a:ea typeface="Calibri"/>
                <a:cs typeface="Calibri"/>
                <a:sym typeface="Calibri"/>
              </a:rPr>
              <a:t>#dontbelievetryit</a:t>
            </a:r>
            <a:endParaRPr i="1" sz="2100">
              <a:solidFill>
                <a:srgbClr val="88FFFA"/>
              </a:solidFill>
              <a:latin typeface="Calibri"/>
              <a:ea typeface="Calibri"/>
              <a:cs typeface="Calibri"/>
              <a:sym typeface="Calibri"/>
            </a:endParaRP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626"/>
        </a:solidFill>
      </p:bgPr>
    </p:bg>
    <p:spTree>
      <p:nvGrpSpPr>
        <p:cNvPr id="272" name="Shape 272"/>
        <p:cNvGrpSpPr/>
        <p:nvPr/>
      </p:nvGrpSpPr>
      <p:grpSpPr>
        <a:xfrm>
          <a:off x="0" y="0"/>
          <a:ext cx="0" cy="0"/>
          <a:chOff x="0" y="0"/>
          <a:chExt cx="0" cy="0"/>
        </a:xfrm>
      </p:grpSpPr>
      <p:sp>
        <p:nvSpPr>
          <p:cNvPr id="273" name="Google Shape;273;p28"/>
          <p:cNvSpPr/>
          <p:nvPr/>
        </p:nvSpPr>
        <p:spPr>
          <a:xfrm>
            <a:off x="0" y="0"/>
            <a:ext cx="4543500" cy="5143500"/>
          </a:xfrm>
          <a:prstGeom prst="rect">
            <a:avLst/>
          </a:prstGeom>
          <a:solidFill>
            <a:srgbClr val="40485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4" name="Google Shape;274;p28"/>
          <p:cNvSpPr txBox="1"/>
          <p:nvPr/>
        </p:nvSpPr>
        <p:spPr>
          <a:xfrm>
            <a:off x="4851831" y="2047388"/>
            <a:ext cx="4063500" cy="1223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500">
                <a:solidFill>
                  <a:srgbClr val="C38DE5"/>
                </a:solidFill>
                <a:latin typeface="Courier"/>
                <a:ea typeface="Courier"/>
                <a:cs typeface="Courier"/>
                <a:sym typeface="Courier"/>
              </a:rPr>
              <a:t>let </a:t>
            </a:r>
            <a:r>
              <a:rPr lang="en-GB" sz="1500">
                <a:solidFill>
                  <a:schemeClr val="lt1"/>
                </a:solidFill>
                <a:latin typeface="Courier"/>
                <a:ea typeface="Courier"/>
                <a:cs typeface="Courier"/>
                <a:sym typeface="Courier"/>
              </a:rPr>
              <a:t>i </a:t>
            </a:r>
            <a:r>
              <a:rPr lang="en-GB" sz="1500">
                <a:solidFill>
                  <a:srgbClr val="88FFFA"/>
                </a:solidFill>
                <a:latin typeface="Courier"/>
                <a:ea typeface="Courier"/>
                <a:cs typeface="Courier"/>
                <a:sym typeface="Courier"/>
              </a:rPr>
              <a:t>=</a:t>
            </a:r>
            <a:r>
              <a:rPr lang="en-GB" sz="1500">
                <a:solidFill>
                  <a:schemeClr val="lt1"/>
                </a:solidFill>
                <a:latin typeface="Courier"/>
                <a:ea typeface="Courier"/>
                <a:cs typeface="Courier"/>
                <a:sym typeface="Courier"/>
              </a:rPr>
              <a:t> </a:t>
            </a:r>
            <a:r>
              <a:rPr lang="en-GB" sz="1500">
                <a:solidFill>
                  <a:srgbClr val="FFB62B"/>
                </a:solidFill>
                <a:latin typeface="Courier"/>
                <a:ea typeface="Courier"/>
                <a:cs typeface="Courier"/>
                <a:sym typeface="Courier"/>
              </a:rPr>
              <a:t>0;</a:t>
            </a:r>
            <a:endParaRPr sz="1100"/>
          </a:p>
          <a:p>
            <a:pPr indent="0" lvl="0" marL="0" marR="0" rtl="0" algn="l">
              <a:spcBef>
                <a:spcPts val="0"/>
              </a:spcBef>
              <a:spcAft>
                <a:spcPts val="0"/>
              </a:spcAft>
              <a:buNone/>
            </a:pPr>
            <a:r>
              <a:rPr lang="en-GB" sz="1500">
                <a:solidFill>
                  <a:srgbClr val="C38DE5"/>
                </a:solidFill>
                <a:latin typeface="Courier"/>
                <a:ea typeface="Courier"/>
                <a:cs typeface="Courier"/>
                <a:sym typeface="Courier"/>
              </a:rPr>
              <a:t>while </a:t>
            </a:r>
            <a:r>
              <a:rPr lang="en-GB" sz="1500">
                <a:solidFill>
                  <a:schemeClr val="lt1"/>
                </a:solidFill>
                <a:latin typeface="Courier"/>
                <a:ea typeface="Courier"/>
                <a:cs typeface="Courier"/>
                <a:sym typeface="Courier"/>
              </a:rPr>
              <a:t>(i </a:t>
            </a:r>
            <a:r>
              <a:rPr lang="en-GB" sz="1500">
                <a:solidFill>
                  <a:srgbClr val="88FFFA"/>
                </a:solidFill>
                <a:latin typeface="Courier"/>
                <a:ea typeface="Courier"/>
                <a:cs typeface="Courier"/>
                <a:sym typeface="Courier"/>
              </a:rPr>
              <a:t>&lt;</a:t>
            </a:r>
            <a:r>
              <a:rPr lang="en-GB" sz="1500">
                <a:solidFill>
                  <a:schemeClr val="lt1"/>
                </a:solidFill>
                <a:latin typeface="Courier"/>
                <a:ea typeface="Courier"/>
                <a:cs typeface="Courier"/>
                <a:sym typeface="Courier"/>
              </a:rPr>
              <a:t> </a:t>
            </a:r>
            <a:r>
              <a:rPr lang="en-GB" sz="1500">
                <a:solidFill>
                  <a:srgbClr val="FFB62B"/>
                </a:solidFill>
                <a:latin typeface="Courier"/>
                <a:ea typeface="Courier"/>
                <a:cs typeface="Courier"/>
                <a:sym typeface="Courier"/>
              </a:rPr>
              <a:t>10</a:t>
            </a:r>
            <a:r>
              <a:rPr lang="en-GB" sz="1500">
                <a:solidFill>
                  <a:schemeClr val="lt1"/>
                </a:solidFill>
                <a:latin typeface="Courier"/>
                <a:ea typeface="Courier"/>
                <a:cs typeface="Courier"/>
                <a:sym typeface="Courier"/>
              </a:rPr>
              <a:t>){</a:t>
            </a:r>
            <a:br>
              <a:rPr lang="en-GB" sz="1500">
                <a:solidFill>
                  <a:schemeClr val="lt1"/>
                </a:solidFill>
                <a:latin typeface="Courier"/>
                <a:ea typeface="Courier"/>
                <a:cs typeface="Courier"/>
                <a:sym typeface="Courier"/>
              </a:rPr>
            </a:br>
            <a:r>
              <a:rPr lang="en-GB" sz="1500">
                <a:solidFill>
                  <a:schemeClr val="lt1"/>
                </a:solidFill>
                <a:latin typeface="Courier"/>
                <a:ea typeface="Courier"/>
                <a:cs typeface="Courier"/>
                <a:sym typeface="Courier"/>
              </a:rPr>
              <a:t>    console.</a:t>
            </a:r>
            <a:r>
              <a:rPr lang="en-GB" sz="1500">
                <a:solidFill>
                  <a:srgbClr val="88FFFA"/>
                </a:solidFill>
                <a:latin typeface="Courier"/>
                <a:ea typeface="Courier"/>
                <a:cs typeface="Courier"/>
                <a:sym typeface="Courier"/>
              </a:rPr>
              <a:t>log</a:t>
            </a:r>
            <a:r>
              <a:rPr lang="en-GB" sz="1500">
                <a:solidFill>
                  <a:schemeClr val="lt1"/>
                </a:solidFill>
                <a:latin typeface="Courier"/>
                <a:ea typeface="Courier"/>
                <a:cs typeface="Courier"/>
                <a:sym typeface="Courier"/>
              </a:rPr>
              <a:t>(</a:t>
            </a:r>
            <a:r>
              <a:rPr lang="en-GB" sz="1500">
                <a:solidFill>
                  <a:srgbClr val="67E36D"/>
                </a:solidFill>
                <a:latin typeface="Courier"/>
                <a:ea typeface="Courier"/>
                <a:cs typeface="Courier"/>
                <a:sym typeface="Courier"/>
              </a:rPr>
              <a:t>"Practice:"</a:t>
            </a:r>
            <a:r>
              <a:rPr lang="en-GB" sz="1500">
                <a:solidFill>
                  <a:srgbClr val="A8D08C"/>
                </a:solidFill>
                <a:latin typeface="Courier"/>
                <a:ea typeface="Courier"/>
                <a:cs typeface="Courier"/>
                <a:sym typeface="Courier"/>
              </a:rPr>
              <a:t> </a:t>
            </a:r>
            <a:r>
              <a:rPr lang="en-GB" sz="1500">
                <a:solidFill>
                  <a:srgbClr val="88FFFA"/>
                </a:solidFill>
                <a:latin typeface="Courier"/>
                <a:ea typeface="Courier"/>
                <a:cs typeface="Courier"/>
                <a:sym typeface="Courier"/>
              </a:rPr>
              <a:t>+</a:t>
            </a:r>
            <a:r>
              <a:rPr lang="en-GB" sz="1500">
                <a:solidFill>
                  <a:schemeClr val="lt1"/>
                </a:solidFill>
                <a:latin typeface="Courier"/>
                <a:ea typeface="Courier"/>
                <a:cs typeface="Courier"/>
                <a:sym typeface="Courier"/>
              </a:rPr>
              <a:t> i);</a:t>
            </a:r>
            <a:br>
              <a:rPr lang="en-GB" sz="1500">
                <a:solidFill>
                  <a:schemeClr val="lt1"/>
                </a:solidFill>
                <a:latin typeface="Courier"/>
                <a:ea typeface="Courier"/>
                <a:cs typeface="Courier"/>
                <a:sym typeface="Courier"/>
              </a:rPr>
            </a:br>
            <a:r>
              <a:rPr lang="en-GB" sz="1500">
                <a:solidFill>
                  <a:schemeClr val="lt1"/>
                </a:solidFill>
                <a:latin typeface="Courier"/>
                <a:ea typeface="Courier"/>
                <a:cs typeface="Courier"/>
                <a:sym typeface="Courier"/>
              </a:rPr>
              <a:t>    i</a:t>
            </a:r>
            <a:r>
              <a:rPr lang="en-GB" sz="1500">
                <a:solidFill>
                  <a:srgbClr val="88FFFA"/>
                </a:solidFill>
                <a:latin typeface="Courier"/>
                <a:ea typeface="Courier"/>
                <a:cs typeface="Courier"/>
                <a:sym typeface="Courier"/>
              </a:rPr>
              <a:t>++</a:t>
            </a:r>
            <a:r>
              <a:rPr lang="en-GB" sz="1500">
                <a:solidFill>
                  <a:schemeClr val="lt1"/>
                </a:solidFill>
                <a:latin typeface="Courier"/>
                <a:ea typeface="Courier"/>
                <a:cs typeface="Courier"/>
                <a:sym typeface="Courier"/>
              </a:rPr>
              <a:t>; </a:t>
            </a:r>
            <a:br>
              <a:rPr lang="en-GB" sz="1500">
                <a:solidFill>
                  <a:schemeClr val="lt1"/>
                </a:solidFill>
                <a:latin typeface="Courier"/>
                <a:ea typeface="Courier"/>
                <a:cs typeface="Courier"/>
                <a:sym typeface="Courier"/>
              </a:rPr>
            </a:br>
            <a:r>
              <a:rPr lang="en-GB" sz="1500">
                <a:solidFill>
                  <a:schemeClr val="lt1"/>
                </a:solidFill>
                <a:latin typeface="Courier"/>
                <a:ea typeface="Courier"/>
                <a:cs typeface="Courier"/>
                <a:sym typeface="Courier"/>
              </a:rPr>
              <a:t>}</a:t>
            </a:r>
            <a:endParaRPr sz="1500">
              <a:solidFill>
                <a:schemeClr val="lt1"/>
              </a:solidFill>
              <a:latin typeface="Calibri"/>
              <a:ea typeface="Calibri"/>
              <a:cs typeface="Calibri"/>
              <a:sym typeface="Calibri"/>
            </a:endParaRPr>
          </a:p>
        </p:txBody>
      </p:sp>
      <p:sp>
        <p:nvSpPr>
          <p:cNvPr id="275" name="Google Shape;275;p28"/>
          <p:cNvSpPr txBox="1"/>
          <p:nvPr/>
        </p:nvSpPr>
        <p:spPr>
          <a:xfrm>
            <a:off x="238125" y="2127647"/>
            <a:ext cx="3947100" cy="762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500">
                <a:solidFill>
                  <a:srgbClr val="C38DE5"/>
                </a:solidFill>
                <a:latin typeface="Courier"/>
                <a:ea typeface="Courier"/>
                <a:cs typeface="Courier"/>
                <a:sym typeface="Courier"/>
              </a:rPr>
              <a:t>for</a:t>
            </a:r>
            <a:r>
              <a:rPr lang="en-GB" sz="1500">
                <a:solidFill>
                  <a:schemeClr val="lt1"/>
                </a:solidFill>
                <a:latin typeface="Courier"/>
                <a:ea typeface="Courier"/>
                <a:cs typeface="Courier"/>
                <a:sym typeface="Courier"/>
              </a:rPr>
              <a:t> (</a:t>
            </a:r>
            <a:r>
              <a:rPr lang="en-GB" sz="1500">
                <a:solidFill>
                  <a:srgbClr val="C38DE5"/>
                </a:solidFill>
                <a:latin typeface="Courier"/>
                <a:ea typeface="Courier"/>
                <a:cs typeface="Courier"/>
                <a:sym typeface="Courier"/>
              </a:rPr>
              <a:t>let </a:t>
            </a:r>
            <a:r>
              <a:rPr lang="en-GB" sz="1500">
                <a:solidFill>
                  <a:schemeClr val="lt1"/>
                </a:solidFill>
                <a:latin typeface="Courier"/>
                <a:ea typeface="Courier"/>
                <a:cs typeface="Courier"/>
                <a:sym typeface="Courier"/>
              </a:rPr>
              <a:t>i </a:t>
            </a:r>
            <a:r>
              <a:rPr lang="en-GB" sz="1500">
                <a:solidFill>
                  <a:srgbClr val="88FFFA"/>
                </a:solidFill>
                <a:latin typeface="Courier"/>
                <a:ea typeface="Courier"/>
                <a:cs typeface="Courier"/>
                <a:sym typeface="Courier"/>
              </a:rPr>
              <a:t>=</a:t>
            </a:r>
            <a:r>
              <a:rPr lang="en-GB" sz="1500">
                <a:solidFill>
                  <a:schemeClr val="lt1"/>
                </a:solidFill>
                <a:latin typeface="Courier"/>
                <a:ea typeface="Courier"/>
                <a:cs typeface="Courier"/>
                <a:sym typeface="Courier"/>
              </a:rPr>
              <a:t> </a:t>
            </a:r>
            <a:r>
              <a:rPr lang="en-GB" sz="1500">
                <a:solidFill>
                  <a:srgbClr val="FFB62B"/>
                </a:solidFill>
                <a:latin typeface="Courier"/>
                <a:ea typeface="Courier"/>
                <a:cs typeface="Courier"/>
                <a:sym typeface="Courier"/>
              </a:rPr>
              <a:t>0</a:t>
            </a:r>
            <a:r>
              <a:rPr lang="en-GB" sz="1500">
                <a:solidFill>
                  <a:schemeClr val="lt1"/>
                </a:solidFill>
                <a:latin typeface="Courier"/>
                <a:ea typeface="Courier"/>
                <a:cs typeface="Courier"/>
                <a:sym typeface="Courier"/>
              </a:rPr>
              <a:t>; i </a:t>
            </a:r>
            <a:r>
              <a:rPr lang="en-GB" sz="1500">
                <a:solidFill>
                  <a:srgbClr val="88FFFA"/>
                </a:solidFill>
                <a:latin typeface="Courier"/>
                <a:ea typeface="Courier"/>
                <a:cs typeface="Courier"/>
                <a:sym typeface="Courier"/>
              </a:rPr>
              <a:t>&lt;</a:t>
            </a:r>
            <a:r>
              <a:rPr lang="en-GB" sz="1500">
                <a:solidFill>
                  <a:schemeClr val="lt1"/>
                </a:solidFill>
                <a:latin typeface="Courier"/>
                <a:ea typeface="Courier"/>
                <a:cs typeface="Courier"/>
                <a:sym typeface="Courier"/>
              </a:rPr>
              <a:t> </a:t>
            </a:r>
            <a:r>
              <a:rPr lang="en-GB" sz="1500">
                <a:solidFill>
                  <a:srgbClr val="FFB62B"/>
                </a:solidFill>
                <a:latin typeface="Courier"/>
                <a:ea typeface="Courier"/>
                <a:cs typeface="Courier"/>
                <a:sym typeface="Courier"/>
              </a:rPr>
              <a:t>10</a:t>
            </a:r>
            <a:r>
              <a:rPr lang="en-GB" sz="1500">
                <a:solidFill>
                  <a:schemeClr val="lt1"/>
                </a:solidFill>
                <a:latin typeface="Courier"/>
                <a:ea typeface="Courier"/>
                <a:cs typeface="Courier"/>
                <a:sym typeface="Courier"/>
              </a:rPr>
              <a:t>; i</a:t>
            </a:r>
            <a:r>
              <a:rPr lang="en-GB" sz="1500">
                <a:solidFill>
                  <a:srgbClr val="88FFFA"/>
                </a:solidFill>
                <a:latin typeface="Courier"/>
                <a:ea typeface="Courier"/>
                <a:cs typeface="Courier"/>
                <a:sym typeface="Courier"/>
              </a:rPr>
              <a:t>++</a:t>
            </a:r>
            <a:r>
              <a:rPr lang="en-GB" sz="1500">
                <a:solidFill>
                  <a:schemeClr val="lt1"/>
                </a:solidFill>
                <a:latin typeface="Courier"/>
                <a:ea typeface="Courier"/>
                <a:cs typeface="Courier"/>
                <a:sym typeface="Courier"/>
              </a:rPr>
              <a:t>){</a:t>
            </a:r>
            <a:br>
              <a:rPr lang="en-GB" sz="1500">
                <a:solidFill>
                  <a:schemeClr val="lt1"/>
                </a:solidFill>
                <a:latin typeface="Courier"/>
                <a:ea typeface="Courier"/>
                <a:cs typeface="Courier"/>
                <a:sym typeface="Courier"/>
              </a:rPr>
            </a:br>
            <a:r>
              <a:rPr lang="en-GB" sz="1500">
                <a:solidFill>
                  <a:schemeClr val="lt1"/>
                </a:solidFill>
                <a:latin typeface="Courier"/>
                <a:ea typeface="Courier"/>
                <a:cs typeface="Courier"/>
                <a:sym typeface="Courier"/>
              </a:rPr>
              <a:t>    console.</a:t>
            </a:r>
            <a:r>
              <a:rPr lang="en-GB" sz="1500">
                <a:solidFill>
                  <a:srgbClr val="88FFFA"/>
                </a:solidFill>
                <a:latin typeface="Courier"/>
                <a:ea typeface="Courier"/>
                <a:cs typeface="Courier"/>
                <a:sym typeface="Courier"/>
              </a:rPr>
              <a:t>log</a:t>
            </a:r>
            <a:r>
              <a:rPr lang="en-GB" sz="1500">
                <a:solidFill>
                  <a:schemeClr val="lt1"/>
                </a:solidFill>
                <a:latin typeface="Courier"/>
                <a:ea typeface="Courier"/>
                <a:cs typeface="Courier"/>
                <a:sym typeface="Courier"/>
              </a:rPr>
              <a:t>(</a:t>
            </a:r>
            <a:r>
              <a:rPr lang="en-GB" sz="1500">
                <a:solidFill>
                  <a:srgbClr val="67E36D"/>
                </a:solidFill>
                <a:latin typeface="Courier"/>
                <a:ea typeface="Courier"/>
                <a:cs typeface="Courier"/>
                <a:sym typeface="Courier"/>
              </a:rPr>
              <a:t>"Practice:"</a:t>
            </a:r>
            <a:r>
              <a:rPr lang="en-GB" sz="1500">
                <a:solidFill>
                  <a:srgbClr val="A8D08C"/>
                </a:solidFill>
                <a:latin typeface="Courier"/>
                <a:ea typeface="Courier"/>
                <a:cs typeface="Courier"/>
                <a:sym typeface="Courier"/>
              </a:rPr>
              <a:t> </a:t>
            </a:r>
            <a:r>
              <a:rPr lang="en-GB" sz="1500">
                <a:solidFill>
                  <a:srgbClr val="88FFFA"/>
                </a:solidFill>
                <a:latin typeface="Courier"/>
                <a:ea typeface="Courier"/>
                <a:cs typeface="Courier"/>
                <a:sym typeface="Courier"/>
              </a:rPr>
              <a:t>+</a:t>
            </a:r>
            <a:r>
              <a:rPr lang="en-GB" sz="1500">
                <a:solidFill>
                  <a:schemeClr val="lt1"/>
                </a:solidFill>
                <a:latin typeface="Courier"/>
                <a:ea typeface="Courier"/>
                <a:cs typeface="Courier"/>
                <a:sym typeface="Courier"/>
              </a:rPr>
              <a:t> i);</a:t>
            </a:r>
            <a:br>
              <a:rPr lang="en-GB" sz="1500">
                <a:solidFill>
                  <a:schemeClr val="lt1"/>
                </a:solidFill>
                <a:latin typeface="Courier"/>
                <a:ea typeface="Courier"/>
                <a:cs typeface="Courier"/>
                <a:sym typeface="Courier"/>
              </a:rPr>
            </a:br>
            <a:r>
              <a:rPr lang="en-GB" sz="1500">
                <a:solidFill>
                  <a:schemeClr val="lt1"/>
                </a:solidFill>
                <a:latin typeface="Courier"/>
                <a:ea typeface="Courier"/>
                <a:cs typeface="Courier"/>
                <a:sym typeface="Courier"/>
              </a:rPr>
              <a:t>}</a:t>
            </a:r>
            <a:endParaRPr sz="1500">
              <a:solidFill>
                <a:schemeClr val="dk1"/>
              </a:solidFill>
              <a:latin typeface="Calibri"/>
              <a:ea typeface="Calibri"/>
              <a:cs typeface="Calibri"/>
              <a:sym typeface="Calibri"/>
            </a:endParaRPr>
          </a:p>
        </p:txBody>
      </p:sp>
      <p:sp>
        <p:nvSpPr>
          <p:cNvPr id="276" name="Google Shape;276;p28"/>
          <p:cNvSpPr txBox="1"/>
          <p:nvPr/>
        </p:nvSpPr>
        <p:spPr>
          <a:xfrm>
            <a:off x="1171575" y="1143000"/>
            <a:ext cx="2015700" cy="531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3000">
                <a:solidFill>
                  <a:srgbClr val="00B498"/>
                </a:solidFill>
                <a:latin typeface="Lato"/>
                <a:ea typeface="Lato"/>
                <a:cs typeface="Lato"/>
                <a:sym typeface="Lato"/>
              </a:rPr>
              <a:t>FOR LOOP</a:t>
            </a:r>
            <a:endParaRPr sz="1100"/>
          </a:p>
        </p:txBody>
      </p:sp>
      <p:sp>
        <p:nvSpPr>
          <p:cNvPr id="277" name="Google Shape;277;p28"/>
          <p:cNvSpPr txBox="1"/>
          <p:nvPr/>
        </p:nvSpPr>
        <p:spPr>
          <a:xfrm>
            <a:off x="5899420" y="1143000"/>
            <a:ext cx="2465100" cy="531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3000">
                <a:solidFill>
                  <a:srgbClr val="00B498"/>
                </a:solidFill>
                <a:latin typeface="Lato"/>
                <a:ea typeface="Lato"/>
                <a:cs typeface="Lato"/>
                <a:sym typeface="Lato"/>
              </a:rPr>
              <a:t>WHILE LOOP</a:t>
            </a:r>
            <a:endParaRPr sz="1100"/>
          </a:p>
        </p:txBody>
      </p:sp>
      <p:sp>
        <p:nvSpPr>
          <p:cNvPr id="278" name="Google Shape;278;p28"/>
          <p:cNvSpPr txBox="1"/>
          <p:nvPr/>
        </p:nvSpPr>
        <p:spPr>
          <a:xfrm>
            <a:off x="4233575" y="859651"/>
            <a:ext cx="1065300" cy="2238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7200">
                <a:solidFill>
                  <a:srgbClr val="88FFFA"/>
                </a:solidFill>
                <a:latin typeface="Calibri"/>
                <a:ea typeface="Calibri"/>
                <a:cs typeface="Calibri"/>
                <a:sym typeface="Calibri"/>
              </a:rPr>
              <a:t>VS</a:t>
            </a:r>
            <a:endParaRPr sz="1100"/>
          </a:p>
        </p:txBody>
      </p:sp>
      <p:sp>
        <p:nvSpPr>
          <p:cNvPr id="279" name="Google Shape;279;p28"/>
          <p:cNvSpPr txBox="1"/>
          <p:nvPr/>
        </p:nvSpPr>
        <p:spPr>
          <a:xfrm>
            <a:off x="2697599" y="4179300"/>
            <a:ext cx="4063500" cy="276900"/>
          </a:xfrm>
          <a:prstGeom prst="rect">
            <a:avLst/>
          </a:prstGeom>
          <a:solidFill>
            <a:srgbClr val="00B49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lt1"/>
                </a:solidFill>
                <a:latin typeface="Calibri"/>
                <a:ea typeface="Calibri"/>
                <a:cs typeface="Calibri"/>
                <a:sym typeface="Calibri"/>
              </a:rPr>
              <a:t>Both are equivalent and produce the same results</a:t>
            </a:r>
            <a:endParaRPr sz="1100"/>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4853"/>
        </a:solidFill>
      </p:bgPr>
    </p:bg>
    <p:spTree>
      <p:nvGrpSpPr>
        <p:cNvPr id="283" name="Shape 283"/>
        <p:cNvGrpSpPr/>
        <p:nvPr/>
      </p:nvGrpSpPr>
      <p:grpSpPr>
        <a:xfrm>
          <a:off x="0" y="0"/>
          <a:ext cx="0" cy="0"/>
          <a:chOff x="0" y="0"/>
          <a:chExt cx="0" cy="0"/>
        </a:xfrm>
      </p:grpSpPr>
      <p:sp>
        <p:nvSpPr>
          <p:cNvPr id="284" name="Google Shape;284;p29"/>
          <p:cNvSpPr txBox="1"/>
          <p:nvPr>
            <p:ph type="title"/>
          </p:nvPr>
        </p:nvSpPr>
        <p:spPr>
          <a:xfrm>
            <a:off x="1096378" y="2143945"/>
            <a:ext cx="7415400" cy="1245300"/>
          </a:xfrm>
          <a:prstGeom prst="rect">
            <a:avLst/>
          </a:prstGeom>
          <a:noFill/>
          <a:ln>
            <a:noFill/>
          </a:ln>
        </p:spPr>
        <p:txBody>
          <a:bodyPr anchorCtr="0" anchor="ctr" bIns="669725" lIns="669725" spcFirstLastPara="1" rIns="669725" wrap="square" tIns="669725">
            <a:normAutofit fontScale="90000"/>
          </a:bodyPr>
          <a:lstStyle/>
          <a:p>
            <a:pPr indent="0" lvl="0" marL="0" rtl="0" algn="l">
              <a:lnSpc>
                <a:spcPct val="90000"/>
              </a:lnSpc>
              <a:spcBef>
                <a:spcPts val="0"/>
              </a:spcBef>
              <a:spcAft>
                <a:spcPts val="0"/>
              </a:spcAft>
              <a:buClr>
                <a:srgbClr val="C38DE5"/>
              </a:buClr>
              <a:buSzPct val="100000"/>
              <a:buFont typeface="Courier"/>
              <a:buNone/>
            </a:pPr>
            <a:r>
              <a:rPr lang="en-GB" sz="2400">
                <a:solidFill>
                  <a:srgbClr val="C38DE5"/>
                </a:solidFill>
                <a:latin typeface="Courier"/>
                <a:ea typeface="Courier"/>
                <a:cs typeface="Courier"/>
                <a:sym typeface="Courier"/>
              </a:rPr>
              <a:t>do</a:t>
            </a:r>
            <a:r>
              <a:rPr lang="en-GB" sz="2400">
                <a:solidFill>
                  <a:schemeClr val="lt1"/>
                </a:solidFill>
                <a:latin typeface="Courier"/>
                <a:ea typeface="Courier"/>
                <a:cs typeface="Courier"/>
                <a:sym typeface="Courier"/>
              </a:rPr>
              <a:t>{</a:t>
            </a:r>
            <a:br>
              <a:rPr lang="en-GB" sz="2400">
                <a:solidFill>
                  <a:schemeClr val="lt1"/>
                </a:solidFill>
                <a:latin typeface="Courier"/>
                <a:ea typeface="Courier"/>
                <a:cs typeface="Courier"/>
                <a:sym typeface="Courier"/>
              </a:rPr>
            </a:br>
            <a:r>
              <a:rPr lang="en-GB" sz="2400">
                <a:solidFill>
                  <a:schemeClr val="lt1"/>
                </a:solidFill>
                <a:latin typeface="Courier"/>
                <a:ea typeface="Courier"/>
                <a:cs typeface="Courier"/>
                <a:sym typeface="Courier"/>
              </a:rPr>
              <a:t>    console.</a:t>
            </a:r>
            <a:r>
              <a:rPr lang="en-GB" sz="2400">
                <a:solidFill>
                  <a:srgbClr val="88FFFA"/>
                </a:solidFill>
                <a:latin typeface="Courier"/>
                <a:ea typeface="Courier"/>
                <a:cs typeface="Courier"/>
                <a:sym typeface="Courier"/>
              </a:rPr>
              <a:t>log</a:t>
            </a:r>
            <a:r>
              <a:rPr lang="en-GB" sz="2400">
                <a:solidFill>
                  <a:schemeClr val="lt1"/>
                </a:solidFill>
                <a:latin typeface="Courier"/>
                <a:ea typeface="Courier"/>
                <a:cs typeface="Courier"/>
                <a:sym typeface="Courier"/>
              </a:rPr>
              <a:t>(</a:t>
            </a:r>
            <a:r>
              <a:rPr lang="en-GB" sz="2400">
                <a:solidFill>
                  <a:srgbClr val="67E36D"/>
                </a:solidFill>
                <a:latin typeface="Courier"/>
                <a:ea typeface="Courier"/>
                <a:cs typeface="Courier"/>
                <a:sym typeface="Courier"/>
              </a:rPr>
              <a:t>"Practice:"</a:t>
            </a:r>
            <a:r>
              <a:rPr lang="en-GB" sz="2400">
                <a:solidFill>
                  <a:srgbClr val="A8D08C"/>
                </a:solidFill>
                <a:latin typeface="Courier"/>
                <a:ea typeface="Courier"/>
                <a:cs typeface="Courier"/>
                <a:sym typeface="Courier"/>
              </a:rPr>
              <a:t> </a:t>
            </a:r>
            <a:r>
              <a:rPr lang="en-GB" sz="2400">
                <a:solidFill>
                  <a:srgbClr val="88FFFA"/>
                </a:solidFill>
                <a:latin typeface="Courier"/>
                <a:ea typeface="Courier"/>
                <a:cs typeface="Courier"/>
                <a:sym typeface="Courier"/>
              </a:rPr>
              <a:t>+</a:t>
            </a:r>
            <a:r>
              <a:rPr lang="en-GB" sz="2400">
                <a:solidFill>
                  <a:schemeClr val="lt1"/>
                </a:solidFill>
                <a:latin typeface="Courier"/>
                <a:ea typeface="Courier"/>
                <a:cs typeface="Courier"/>
                <a:sym typeface="Courier"/>
              </a:rPr>
              <a:t> i);</a:t>
            </a:r>
            <a:br>
              <a:rPr lang="en-GB" sz="2400">
                <a:solidFill>
                  <a:schemeClr val="lt1"/>
                </a:solidFill>
                <a:latin typeface="Courier"/>
                <a:ea typeface="Courier"/>
                <a:cs typeface="Courier"/>
                <a:sym typeface="Courier"/>
              </a:rPr>
            </a:br>
            <a:r>
              <a:rPr lang="en-GB" sz="2400">
                <a:solidFill>
                  <a:schemeClr val="lt1"/>
                </a:solidFill>
                <a:latin typeface="Courier"/>
                <a:ea typeface="Courier"/>
                <a:cs typeface="Courier"/>
                <a:sym typeface="Courier"/>
              </a:rPr>
              <a:t>    i</a:t>
            </a:r>
            <a:r>
              <a:rPr lang="en-GB" sz="2400">
                <a:solidFill>
                  <a:srgbClr val="88FFFA"/>
                </a:solidFill>
                <a:latin typeface="Courier"/>
                <a:ea typeface="Courier"/>
                <a:cs typeface="Courier"/>
                <a:sym typeface="Courier"/>
              </a:rPr>
              <a:t>++</a:t>
            </a:r>
            <a:r>
              <a:rPr lang="en-GB" sz="2400">
                <a:solidFill>
                  <a:schemeClr val="lt1"/>
                </a:solidFill>
                <a:latin typeface="Courier"/>
                <a:ea typeface="Courier"/>
                <a:cs typeface="Courier"/>
                <a:sym typeface="Courier"/>
              </a:rPr>
              <a:t>; </a:t>
            </a:r>
            <a:br>
              <a:rPr lang="en-GB" sz="2400">
                <a:solidFill>
                  <a:schemeClr val="lt1"/>
                </a:solidFill>
                <a:latin typeface="Courier"/>
                <a:ea typeface="Courier"/>
                <a:cs typeface="Courier"/>
                <a:sym typeface="Courier"/>
              </a:rPr>
            </a:br>
            <a:r>
              <a:rPr lang="en-GB" sz="2400">
                <a:solidFill>
                  <a:schemeClr val="lt1"/>
                </a:solidFill>
                <a:latin typeface="Courier"/>
                <a:ea typeface="Courier"/>
                <a:cs typeface="Courier"/>
                <a:sym typeface="Courier"/>
              </a:rPr>
              <a:t>}</a:t>
            </a:r>
            <a:r>
              <a:rPr lang="en-GB" sz="2400">
                <a:solidFill>
                  <a:srgbClr val="C38DE5"/>
                </a:solidFill>
                <a:latin typeface="Courier"/>
                <a:ea typeface="Courier"/>
                <a:cs typeface="Courier"/>
                <a:sym typeface="Courier"/>
              </a:rPr>
              <a:t>while </a:t>
            </a:r>
            <a:r>
              <a:rPr lang="en-GB" sz="2400">
                <a:solidFill>
                  <a:schemeClr val="lt1"/>
                </a:solidFill>
                <a:latin typeface="Courier"/>
                <a:ea typeface="Courier"/>
                <a:cs typeface="Courier"/>
                <a:sym typeface="Courier"/>
              </a:rPr>
              <a:t>(i </a:t>
            </a:r>
            <a:r>
              <a:rPr lang="en-GB" sz="2400">
                <a:solidFill>
                  <a:srgbClr val="88FFFA"/>
                </a:solidFill>
                <a:latin typeface="Courier"/>
                <a:ea typeface="Courier"/>
                <a:cs typeface="Courier"/>
                <a:sym typeface="Courier"/>
              </a:rPr>
              <a:t>&lt;</a:t>
            </a:r>
            <a:r>
              <a:rPr lang="en-GB" sz="2400">
                <a:solidFill>
                  <a:schemeClr val="lt1"/>
                </a:solidFill>
                <a:latin typeface="Courier"/>
                <a:ea typeface="Courier"/>
                <a:cs typeface="Courier"/>
                <a:sym typeface="Courier"/>
              </a:rPr>
              <a:t> </a:t>
            </a:r>
            <a:r>
              <a:rPr lang="en-GB" sz="2400">
                <a:solidFill>
                  <a:srgbClr val="FFB62B"/>
                </a:solidFill>
                <a:latin typeface="Courier"/>
                <a:ea typeface="Courier"/>
                <a:cs typeface="Courier"/>
                <a:sym typeface="Courier"/>
              </a:rPr>
              <a:t>10</a:t>
            </a:r>
            <a:r>
              <a:rPr lang="en-GB" sz="2400">
                <a:solidFill>
                  <a:schemeClr val="lt1"/>
                </a:solidFill>
                <a:latin typeface="Courier"/>
                <a:ea typeface="Courier"/>
                <a:cs typeface="Courier"/>
                <a:sym typeface="Courier"/>
              </a:rPr>
              <a:t>)</a:t>
            </a:r>
            <a:endParaRPr sz="900">
              <a:solidFill>
                <a:schemeClr val="lt1"/>
              </a:solidFill>
            </a:endParaRPr>
          </a:p>
        </p:txBody>
      </p:sp>
      <p:grpSp>
        <p:nvGrpSpPr>
          <p:cNvPr id="285" name="Google Shape;285;p29"/>
          <p:cNvGrpSpPr/>
          <p:nvPr/>
        </p:nvGrpSpPr>
        <p:grpSpPr>
          <a:xfrm>
            <a:off x="1818474" y="1887788"/>
            <a:ext cx="832166" cy="256904"/>
            <a:chOff x="2424784" y="2367484"/>
            <a:chExt cx="1041900" cy="263545"/>
          </a:xfrm>
        </p:grpSpPr>
        <p:cxnSp>
          <p:nvCxnSpPr>
            <p:cNvPr id="286" name="Google Shape;286;p29"/>
            <p:cNvCxnSpPr/>
            <p:nvPr/>
          </p:nvCxnSpPr>
          <p:spPr>
            <a:xfrm>
              <a:off x="2429108" y="2501428"/>
              <a:ext cx="0" cy="129600"/>
            </a:xfrm>
            <a:prstGeom prst="straightConnector1">
              <a:avLst/>
            </a:prstGeom>
            <a:noFill/>
            <a:ln cap="flat" cmpd="sng" w="25400">
              <a:solidFill>
                <a:srgbClr val="969696"/>
              </a:solidFill>
              <a:prstDash val="solid"/>
              <a:round/>
              <a:headEnd len="med" w="med" type="none"/>
              <a:tailEnd len="med" w="med" type="none"/>
            </a:ln>
          </p:spPr>
        </p:cxnSp>
        <p:cxnSp>
          <p:nvCxnSpPr>
            <p:cNvPr id="287" name="Google Shape;287;p29"/>
            <p:cNvCxnSpPr/>
            <p:nvPr/>
          </p:nvCxnSpPr>
          <p:spPr>
            <a:xfrm>
              <a:off x="3462446" y="2501429"/>
              <a:ext cx="0" cy="129600"/>
            </a:xfrm>
            <a:prstGeom prst="straightConnector1">
              <a:avLst/>
            </a:prstGeom>
            <a:noFill/>
            <a:ln cap="flat" cmpd="sng" w="25400">
              <a:solidFill>
                <a:srgbClr val="969696"/>
              </a:solidFill>
              <a:prstDash val="solid"/>
              <a:round/>
              <a:headEnd len="med" w="med" type="none"/>
              <a:tailEnd len="med" w="med" type="none"/>
            </a:ln>
          </p:spPr>
        </p:cxnSp>
        <p:cxnSp>
          <p:nvCxnSpPr>
            <p:cNvPr id="288" name="Google Shape;288;p29"/>
            <p:cNvCxnSpPr/>
            <p:nvPr/>
          </p:nvCxnSpPr>
          <p:spPr>
            <a:xfrm>
              <a:off x="2945777" y="2367484"/>
              <a:ext cx="0" cy="133800"/>
            </a:xfrm>
            <a:prstGeom prst="straightConnector1">
              <a:avLst/>
            </a:prstGeom>
            <a:noFill/>
            <a:ln cap="flat" cmpd="sng" w="25400">
              <a:solidFill>
                <a:srgbClr val="969696"/>
              </a:solidFill>
              <a:prstDash val="solid"/>
              <a:round/>
              <a:headEnd len="med" w="med" type="none"/>
              <a:tailEnd len="med" w="med" type="none"/>
            </a:ln>
          </p:spPr>
        </p:cxnSp>
        <p:cxnSp>
          <p:nvCxnSpPr>
            <p:cNvPr id="289" name="Google Shape;289;p29"/>
            <p:cNvCxnSpPr/>
            <p:nvPr/>
          </p:nvCxnSpPr>
          <p:spPr>
            <a:xfrm>
              <a:off x="2424784" y="2501429"/>
              <a:ext cx="1041900" cy="0"/>
            </a:xfrm>
            <a:prstGeom prst="straightConnector1">
              <a:avLst/>
            </a:prstGeom>
            <a:noFill/>
            <a:ln cap="flat" cmpd="sng" w="25400">
              <a:solidFill>
                <a:srgbClr val="969696"/>
              </a:solidFill>
              <a:prstDash val="solid"/>
              <a:round/>
              <a:headEnd len="med" w="med" type="none"/>
              <a:tailEnd len="med" w="med" type="none"/>
            </a:ln>
          </p:spPr>
        </p:cxnSp>
      </p:grpSp>
      <p:sp>
        <p:nvSpPr>
          <p:cNvPr id="290" name="Google Shape;290;p29"/>
          <p:cNvSpPr/>
          <p:nvPr/>
        </p:nvSpPr>
        <p:spPr>
          <a:xfrm>
            <a:off x="1790685" y="1683307"/>
            <a:ext cx="1040400" cy="1977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200">
                <a:solidFill>
                  <a:srgbClr val="FFFFFF"/>
                </a:solidFill>
                <a:latin typeface="Calibri"/>
                <a:ea typeface="Calibri"/>
                <a:cs typeface="Calibri"/>
                <a:sym typeface="Calibri"/>
              </a:rPr>
              <a:t>KEYWORD</a:t>
            </a:r>
            <a:endParaRPr sz="900">
              <a:solidFill>
                <a:srgbClr val="000000"/>
              </a:solidFill>
              <a:latin typeface="Calibri"/>
              <a:ea typeface="Calibri"/>
              <a:cs typeface="Calibri"/>
              <a:sym typeface="Calibri"/>
            </a:endParaRPr>
          </a:p>
        </p:txBody>
      </p:sp>
      <p:grpSp>
        <p:nvGrpSpPr>
          <p:cNvPr id="291" name="Google Shape;291;p29"/>
          <p:cNvGrpSpPr/>
          <p:nvPr/>
        </p:nvGrpSpPr>
        <p:grpSpPr>
          <a:xfrm rot="-5400000">
            <a:off x="895777" y="2630176"/>
            <a:ext cx="1075189" cy="272819"/>
            <a:chOff x="0" y="0"/>
            <a:chExt cx="3060600" cy="374700"/>
          </a:xfrm>
        </p:grpSpPr>
        <p:cxnSp>
          <p:nvCxnSpPr>
            <p:cNvPr id="292" name="Google Shape;292;p29"/>
            <p:cNvCxnSpPr/>
            <p:nvPr/>
          </p:nvCxnSpPr>
          <p:spPr>
            <a:xfrm>
              <a:off x="12700" y="190499"/>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293" name="Google Shape;293;p29"/>
            <p:cNvCxnSpPr/>
            <p:nvPr/>
          </p:nvCxnSpPr>
          <p:spPr>
            <a:xfrm>
              <a:off x="3047999" y="190500"/>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294" name="Google Shape;294;p29"/>
            <p:cNvCxnSpPr/>
            <p:nvPr/>
          </p:nvCxnSpPr>
          <p:spPr>
            <a:xfrm>
              <a:off x="1530350" y="0"/>
              <a:ext cx="0" cy="190500"/>
            </a:xfrm>
            <a:prstGeom prst="straightConnector1">
              <a:avLst/>
            </a:prstGeom>
            <a:noFill/>
            <a:ln cap="flat" cmpd="sng" w="25400">
              <a:solidFill>
                <a:srgbClr val="969696"/>
              </a:solidFill>
              <a:prstDash val="solid"/>
              <a:round/>
              <a:headEnd len="med" w="med" type="none"/>
              <a:tailEnd len="med" w="med" type="none"/>
            </a:ln>
          </p:spPr>
        </p:cxnSp>
        <p:cxnSp>
          <p:nvCxnSpPr>
            <p:cNvPr id="295" name="Google Shape;295;p29"/>
            <p:cNvCxnSpPr/>
            <p:nvPr/>
          </p:nvCxnSpPr>
          <p:spPr>
            <a:xfrm>
              <a:off x="0" y="190500"/>
              <a:ext cx="3060600" cy="0"/>
            </a:xfrm>
            <a:prstGeom prst="straightConnector1">
              <a:avLst/>
            </a:prstGeom>
            <a:noFill/>
            <a:ln cap="flat" cmpd="sng" w="25400">
              <a:solidFill>
                <a:srgbClr val="969696"/>
              </a:solidFill>
              <a:prstDash val="solid"/>
              <a:round/>
              <a:headEnd len="med" w="med" type="none"/>
              <a:tailEnd len="med" w="med" type="none"/>
            </a:ln>
          </p:spPr>
        </p:cxnSp>
      </p:grpSp>
      <p:sp>
        <p:nvSpPr>
          <p:cNvPr id="296" name="Google Shape;296;p29"/>
          <p:cNvSpPr/>
          <p:nvPr/>
        </p:nvSpPr>
        <p:spPr>
          <a:xfrm>
            <a:off x="108818" y="2487997"/>
            <a:ext cx="1164900" cy="164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200">
                <a:solidFill>
                  <a:srgbClr val="FFFFFF"/>
                </a:solidFill>
                <a:latin typeface="Calibri"/>
                <a:ea typeface="Calibri"/>
                <a:cs typeface="Calibri"/>
                <a:sym typeface="Calibri"/>
              </a:rPr>
              <a:t>CODE TO EXECUTE DURING LOOP </a:t>
            </a:r>
            <a:r>
              <a:rPr i="1" lang="en-GB" sz="1100">
                <a:solidFill>
                  <a:srgbClr val="FFFFFF"/>
                </a:solidFill>
                <a:latin typeface="Calibri"/>
                <a:ea typeface="Calibri"/>
                <a:cs typeface="Calibri"/>
                <a:sym typeface="Calibri"/>
              </a:rPr>
              <a:t>(INSIDE THE LOOP aka loop body)</a:t>
            </a:r>
            <a:endParaRPr i="1" sz="900">
              <a:solidFill>
                <a:srgbClr val="000000"/>
              </a:solidFill>
              <a:latin typeface="Calibri"/>
              <a:ea typeface="Calibri"/>
              <a:cs typeface="Calibri"/>
              <a:sym typeface="Calibri"/>
            </a:endParaRPr>
          </a:p>
        </p:txBody>
      </p:sp>
      <p:cxnSp>
        <p:nvCxnSpPr>
          <p:cNvPr id="297" name="Google Shape;297;p29"/>
          <p:cNvCxnSpPr/>
          <p:nvPr/>
        </p:nvCxnSpPr>
        <p:spPr>
          <a:xfrm>
            <a:off x="1829326" y="3597875"/>
            <a:ext cx="0" cy="278700"/>
          </a:xfrm>
          <a:prstGeom prst="straightConnector1">
            <a:avLst/>
          </a:prstGeom>
          <a:noFill/>
          <a:ln cap="flat" cmpd="sng" w="25400">
            <a:solidFill>
              <a:srgbClr val="969696"/>
            </a:solidFill>
            <a:prstDash val="solid"/>
            <a:round/>
            <a:headEnd len="med" w="med" type="none"/>
            <a:tailEnd len="med" w="med" type="none"/>
          </a:ln>
        </p:spPr>
      </p:cxnSp>
      <p:cxnSp>
        <p:nvCxnSpPr>
          <p:cNvPr id="298" name="Google Shape;298;p29"/>
          <p:cNvCxnSpPr/>
          <p:nvPr/>
        </p:nvCxnSpPr>
        <p:spPr>
          <a:xfrm>
            <a:off x="4456965" y="1770709"/>
            <a:ext cx="0" cy="278700"/>
          </a:xfrm>
          <a:prstGeom prst="straightConnector1">
            <a:avLst/>
          </a:prstGeom>
          <a:noFill/>
          <a:ln cap="flat" cmpd="sng" w="25400">
            <a:solidFill>
              <a:srgbClr val="969696"/>
            </a:solidFill>
            <a:prstDash val="solid"/>
            <a:round/>
            <a:headEnd len="med" w="med" type="none"/>
            <a:tailEnd len="med" w="med" type="none"/>
          </a:ln>
        </p:spPr>
      </p:cxnSp>
      <p:sp>
        <p:nvSpPr>
          <p:cNvPr id="299" name="Google Shape;299;p29"/>
          <p:cNvSpPr/>
          <p:nvPr/>
        </p:nvSpPr>
        <p:spPr>
          <a:xfrm>
            <a:off x="3834322" y="1190752"/>
            <a:ext cx="2096400" cy="166500"/>
          </a:xfrm>
          <a:prstGeom prst="rect">
            <a:avLst/>
          </a:prstGeom>
          <a:solidFill>
            <a:srgbClr val="404853"/>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200">
                <a:solidFill>
                  <a:srgbClr val="FFFFFF"/>
                </a:solidFill>
                <a:latin typeface="Calibri"/>
                <a:ea typeface="Calibri"/>
                <a:cs typeface="Calibri"/>
                <a:sym typeface="Calibri"/>
              </a:rPr>
              <a:t>OPENING </a:t>
            </a:r>
            <a:endParaRPr sz="1100"/>
          </a:p>
          <a:p>
            <a:pPr indent="0" lvl="0" marL="0" marR="0" rtl="0" algn="ctr">
              <a:spcBef>
                <a:spcPts val="0"/>
              </a:spcBef>
              <a:spcAft>
                <a:spcPts val="0"/>
              </a:spcAft>
              <a:buNone/>
            </a:pPr>
            <a:r>
              <a:rPr lang="en-GB" sz="1200">
                <a:solidFill>
                  <a:srgbClr val="FFFFFF"/>
                </a:solidFill>
                <a:latin typeface="Calibri"/>
                <a:ea typeface="Calibri"/>
                <a:cs typeface="Calibri"/>
                <a:sym typeface="Calibri"/>
              </a:rPr>
              <a:t>CURLY BRACE</a:t>
            </a:r>
            <a:endParaRPr sz="1100"/>
          </a:p>
          <a:p>
            <a:pPr indent="0" lvl="0" marL="0" marR="0" rtl="0" algn="ctr">
              <a:spcBef>
                <a:spcPts val="0"/>
              </a:spcBef>
              <a:spcAft>
                <a:spcPts val="0"/>
              </a:spcAft>
              <a:buNone/>
            </a:pPr>
            <a:r>
              <a:rPr i="1" lang="en-GB" sz="1100">
                <a:solidFill>
                  <a:srgbClr val="FFFFFF"/>
                </a:solidFill>
                <a:latin typeface="Calibri"/>
                <a:ea typeface="Calibri"/>
                <a:cs typeface="Calibri"/>
                <a:sym typeface="Calibri"/>
              </a:rPr>
              <a:t>(START OF LOOP)</a:t>
            </a:r>
            <a:endParaRPr i="1" sz="800">
              <a:solidFill>
                <a:srgbClr val="000000"/>
              </a:solidFill>
              <a:latin typeface="Calibri"/>
              <a:ea typeface="Calibri"/>
              <a:cs typeface="Calibri"/>
              <a:sym typeface="Calibri"/>
            </a:endParaRPr>
          </a:p>
        </p:txBody>
      </p:sp>
      <p:sp>
        <p:nvSpPr>
          <p:cNvPr id="300" name="Google Shape;300;p29"/>
          <p:cNvSpPr/>
          <p:nvPr/>
        </p:nvSpPr>
        <p:spPr>
          <a:xfrm>
            <a:off x="770260" y="3934807"/>
            <a:ext cx="2096400" cy="166500"/>
          </a:xfrm>
          <a:prstGeom prst="rect">
            <a:avLst/>
          </a:prstGeom>
          <a:solidFill>
            <a:srgbClr val="404853"/>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200">
                <a:solidFill>
                  <a:srgbClr val="FFFFFF"/>
                </a:solidFill>
                <a:latin typeface="Calibri"/>
                <a:ea typeface="Calibri"/>
                <a:cs typeface="Calibri"/>
                <a:sym typeface="Calibri"/>
              </a:rPr>
              <a:t>CLOSING</a:t>
            </a:r>
            <a:endParaRPr sz="1100"/>
          </a:p>
          <a:p>
            <a:pPr indent="0" lvl="0" marL="0" marR="0" rtl="0" algn="ctr">
              <a:spcBef>
                <a:spcPts val="0"/>
              </a:spcBef>
              <a:spcAft>
                <a:spcPts val="0"/>
              </a:spcAft>
              <a:buNone/>
            </a:pPr>
            <a:r>
              <a:rPr lang="en-GB" sz="1200">
                <a:solidFill>
                  <a:srgbClr val="FFFFFF"/>
                </a:solidFill>
                <a:latin typeface="Calibri"/>
                <a:ea typeface="Calibri"/>
                <a:cs typeface="Calibri"/>
                <a:sym typeface="Calibri"/>
              </a:rPr>
              <a:t>CURLY BRACE</a:t>
            </a:r>
            <a:endParaRPr sz="1100"/>
          </a:p>
          <a:p>
            <a:pPr indent="0" lvl="0" marL="0" marR="0" rtl="0" algn="ctr">
              <a:spcBef>
                <a:spcPts val="0"/>
              </a:spcBef>
              <a:spcAft>
                <a:spcPts val="0"/>
              </a:spcAft>
              <a:buNone/>
            </a:pPr>
            <a:r>
              <a:rPr i="1" lang="en-GB" sz="1100">
                <a:solidFill>
                  <a:srgbClr val="FFFFFF"/>
                </a:solidFill>
                <a:latin typeface="Calibri"/>
                <a:ea typeface="Calibri"/>
                <a:cs typeface="Calibri"/>
                <a:sym typeface="Calibri"/>
              </a:rPr>
              <a:t>(END OF LOOP)</a:t>
            </a:r>
            <a:endParaRPr i="1" sz="800">
              <a:solidFill>
                <a:srgbClr val="000000"/>
              </a:solidFill>
              <a:latin typeface="Calibri"/>
              <a:ea typeface="Calibri"/>
              <a:cs typeface="Calibri"/>
              <a:sym typeface="Calibri"/>
            </a:endParaRPr>
          </a:p>
        </p:txBody>
      </p:sp>
      <p:grpSp>
        <p:nvGrpSpPr>
          <p:cNvPr id="301" name="Google Shape;301;p29"/>
          <p:cNvGrpSpPr/>
          <p:nvPr/>
        </p:nvGrpSpPr>
        <p:grpSpPr>
          <a:xfrm>
            <a:off x="1777294" y="1166191"/>
            <a:ext cx="1747370" cy="197659"/>
            <a:chOff x="2424784" y="2367484"/>
            <a:chExt cx="1041900" cy="263545"/>
          </a:xfrm>
        </p:grpSpPr>
        <p:cxnSp>
          <p:nvCxnSpPr>
            <p:cNvPr id="302" name="Google Shape;302;p29"/>
            <p:cNvCxnSpPr/>
            <p:nvPr/>
          </p:nvCxnSpPr>
          <p:spPr>
            <a:xfrm>
              <a:off x="2429108" y="2501428"/>
              <a:ext cx="0" cy="129600"/>
            </a:xfrm>
            <a:prstGeom prst="straightConnector1">
              <a:avLst/>
            </a:prstGeom>
            <a:noFill/>
            <a:ln cap="flat" cmpd="sng" w="25400">
              <a:solidFill>
                <a:srgbClr val="969696"/>
              </a:solidFill>
              <a:prstDash val="solid"/>
              <a:round/>
              <a:headEnd len="med" w="med" type="none"/>
              <a:tailEnd len="med" w="med" type="none"/>
            </a:ln>
          </p:spPr>
        </p:cxnSp>
        <p:cxnSp>
          <p:nvCxnSpPr>
            <p:cNvPr id="303" name="Google Shape;303;p29"/>
            <p:cNvCxnSpPr/>
            <p:nvPr/>
          </p:nvCxnSpPr>
          <p:spPr>
            <a:xfrm>
              <a:off x="3462446" y="2501429"/>
              <a:ext cx="0" cy="129600"/>
            </a:xfrm>
            <a:prstGeom prst="straightConnector1">
              <a:avLst/>
            </a:prstGeom>
            <a:noFill/>
            <a:ln cap="flat" cmpd="sng" w="25400">
              <a:solidFill>
                <a:srgbClr val="969696"/>
              </a:solidFill>
              <a:prstDash val="solid"/>
              <a:round/>
              <a:headEnd len="med" w="med" type="none"/>
              <a:tailEnd len="med" w="med" type="none"/>
            </a:ln>
          </p:spPr>
        </p:cxnSp>
        <p:cxnSp>
          <p:nvCxnSpPr>
            <p:cNvPr id="304" name="Google Shape;304;p29"/>
            <p:cNvCxnSpPr/>
            <p:nvPr/>
          </p:nvCxnSpPr>
          <p:spPr>
            <a:xfrm>
              <a:off x="2945777" y="2367484"/>
              <a:ext cx="0" cy="133800"/>
            </a:xfrm>
            <a:prstGeom prst="straightConnector1">
              <a:avLst/>
            </a:prstGeom>
            <a:noFill/>
            <a:ln cap="flat" cmpd="sng" w="25400">
              <a:solidFill>
                <a:srgbClr val="969696"/>
              </a:solidFill>
              <a:prstDash val="solid"/>
              <a:round/>
              <a:headEnd len="med" w="med" type="none"/>
              <a:tailEnd len="med" w="med" type="none"/>
            </a:ln>
          </p:spPr>
        </p:cxnSp>
        <p:cxnSp>
          <p:nvCxnSpPr>
            <p:cNvPr id="305" name="Google Shape;305;p29"/>
            <p:cNvCxnSpPr/>
            <p:nvPr/>
          </p:nvCxnSpPr>
          <p:spPr>
            <a:xfrm>
              <a:off x="2424784" y="2501429"/>
              <a:ext cx="1041900" cy="0"/>
            </a:xfrm>
            <a:prstGeom prst="straightConnector1">
              <a:avLst/>
            </a:prstGeom>
            <a:noFill/>
            <a:ln cap="flat" cmpd="sng" w="25400">
              <a:solidFill>
                <a:srgbClr val="969696"/>
              </a:solidFill>
              <a:prstDash val="solid"/>
              <a:round/>
              <a:headEnd len="med" w="med" type="none"/>
              <a:tailEnd len="med" w="med" type="none"/>
            </a:ln>
          </p:spPr>
        </p:cxnSp>
      </p:grpSp>
      <p:sp>
        <p:nvSpPr>
          <p:cNvPr id="306" name="Google Shape;306;p29"/>
          <p:cNvSpPr/>
          <p:nvPr/>
        </p:nvSpPr>
        <p:spPr>
          <a:xfrm>
            <a:off x="2221218" y="969944"/>
            <a:ext cx="1040400" cy="1977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200">
                <a:solidFill>
                  <a:schemeClr val="lt1"/>
                </a:solidFill>
                <a:latin typeface="Calibri"/>
                <a:ea typeface="Calibri"/>
                <a:cs typeface="Calibri"/>
                <a:sym typeface="Calibri"/>
              </a:rPr>
              <a:t>INITIALIZATION</a:t>
            </a:r>
            <a:endParaRPr sz="1100"/>
          </a:p>
        </p:txBody>
      </p:sp>
      <p:grpSp>
        <p:nvGrpSpPr>
          <p:cNvPr id="307" name="Google Shape;307;p29"/>
          <p:cNvGrpSpPr/>
          <p:nvPr/>
        </p:nvGrpSpPr>
        <p:grpSpPr>
          <a:xfrm>
            <a:off x="2949024" y="1933451"/>
            <a:ext cx="1290185" cy="197659"/>
            <a:chOff x="2424784" y="2367484"/>
            <a:chExt cx="1041900" cy="263545"/>
          </a:xfrm>
        </p:grpSpPr>
        <p:cxnSp>
          <p:nvCxnSpPr>
            <p:cNvPr id="308" name="Google Shape;308;p29"/>
            <p:cNvCxnSpPr/>
            <p:nvPr/>
          </p:nvCxnSpPr>
          <p:spPr>
            <a:xfrm>
              <a:off x="2429108" y="2501428"/>
              <a:ext cx="0" cy="129600"/>
            </a:xfrm>
            <a:prstGeom prst="straightConnector1">
              <a:avLst/>
            </a:prstGeom>
            <a:solidFill>
              <a:srgbClr val="404853"/>
            </a:solidFill>
            <a:ln cap="flat" cmpd="sng" w="25400">
              <a:solidFill>
                <a:srgbClr val="969696"/>
              </a:solidFill>
              <a:prstDash val="solid"/>
              <a:round/>
              <a:headEnd len="med" w="med" type="none"/>
              <a:tailEnd len="med" w="med" type="none"/>
            </a:ln>
          </p:spPr>
        </p:cxnSp>
        <p:cxnSp>
          <p:nvCxnSpPr>
            <p:cNvPr id="309" name="Google Shape;309;p29"/>
            <p:cNvCxnSpPr/>
            <p:nvPr/>
          </p:nvCxnSpPr>
          <p:spPr>
            <a:xfrm>
              <a:off x="3462446" y="2501429"/>
              <a:ext cx="0" cy="129600"/>
            </a:xfrm>
            <a:prstGeom prst="straightConnector1">
              <a:avLst/>
            </a:prstGeom>
            <a:solidFill>
              <a:srgbClr val="404853"/>
            </a:solidFill>
            <a:ln cap="flat" cmpd="sng" w="25400">
              <a:solidFill>
                <a:srgbClr val="969696"/>
              </a:solidFill>
              <a:prstDash val="solid"/>
              <a:round/>
              <a:headEnd len="med" w="med" type="none"/>
              <a:tailEnd len="med" w="med" type="none"/>
            </a:ln>
          </p:spPr>
        </p:cxnSp>
        <p:cxnSp>
          <p:nvCxnSpPr>
            <p:cNvPr id="310" name="Google Shape;310;p29"/>
            <p:cNvCxnSpPr/>
            <p:nvPr/>
          </p:nvCxnSpPr>
          <p:spPr>
            <a:xfrm>
              <a:off x="2945777" y="2367484"/>
              <a:ext cx="0" cy="133800"/>
            </a:xfrm>
            <a:prstGeom prst="straightConnector1">
              <a:avLst/>
            </a:prstGeom>
            <a:solidFill>
              <a:srgbClr val="404853"/>
            </a:solidFill>
            <a:ln cap="flat" cmpd="sng" w="25400">
              <a:solidFill>
                <a:srgbClr val="969696"/>
              </a:solidFill>
              <a:prstDash val="solid"/>
              <a:round/>
              <a:headEnd len="med" w="med" type="none"/>
              <a:tailEnd len="med" w="med" type="none"/>
            </a:ln>
          </p:spPr>
        </p:cxnSp>
        <p:cxnSp>
          <p:nvCxnSpPr>
            <p:cNvPr id="311" name="Google Shape;311;p29"/>
            <p:cNvCxnSpPr/>
            <p:nvPr/>
          </p:nvCxnSpPr>
          <p:spPr>
            <a:xfrm>
              <a:off x="2424784" y="2501429"/>
              <a:ext cx="1041900" cy="0"/>
            </a:xfrm>
            <a:prstGeom prst="straightConnector1">
              <a:avLst/>
            </a:prstGeom>
            <a:solidFill>
              <a:srgbClr val="404853"/>
            </a:solidFill>
            <a:ln cap="flat" cmpd="sng" w="25400">
              <a:solidFill>
                <a:srgbClr val="969696"/>
              </a:solidFill>
              <a:prstDash val="solid"/>
              <a:round/>
              <a:headEnd len="med" w="med" type="none"/>
              <a:tailEnd len="med" w="med" type="none"/>
            </a:ln>
          </p:spPr>
        </p:cxnSp>
      </p:grpSp>
      <p:sp>
        <p:nvSpPr>
          <p:cNvPr id="312" name="Google Shape;312;p29"/>
          <p:cNvSpPr/>
          <p:nvPr/>
        </p:nvSpPr>
        <p:spPr>
          <a:xfrm>
            <a:off x="3179464" y="1698066"/>
            <a:ext cx="828900" cy="1977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200">
                <a:solidFill>
                  <a:schemeClr val="lt1"/>
                </a:solidFill>
                <a:latin typeface="Calibri"/>
                <a:ea typeface="Calibri"/>
                <a:cs typeface="Calibri"/>
                <a:sym typeface="Calibri"/>
              </a:rPr>
              <a:t>CONDITION</a:t>
            </a:r>
            <a:endParaRPr sz="1100"/>
          </a:p>
        </p:txBody>
      </p:sp>
      <p:sp>
        <p:nvSpPr>
          <p:cNvPr id="313" name="Google Shape;313;p29"/>
          <p:cNvSpPr/>
          <p:nvPr/>
        </p:nvSpPr>
        <p:spPr>
          <a:xfrm>
            <a:off x="3984507" y="2835700"/>
            <a:ext cx="898200" cy="1977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200">
                <a:solidFill>
                  <a:schemeClr val="lt1"/>
                </a:solidFill>
                <a:latin typeface="Calibri"/>
                <a:ea typeface="Calibri"/>
                <a:cs typeface="Calibri"/>
                <a:sym typeface="Calibri"/>
              </a:rPr>
              <a:t>INCREMENT</a:t>
            </a:r>
            <a:endParaRPr sz="1100"/>
          </a:p>
        </p:txBody>
      </p:sp>
      <p:sp>
        <p:nvSpPr>
          <p:cNvPr id="314" name="Google Shape;314;p29"/>
          <p:cNvSpPr txBox="1"/>
          <p:nvPr/>
        </p:nvSpPr>
        <p:spPr>
          <a:xfrm>
            <a:off x="1577675" y="683850"/>
            <a:ext cx="4947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GB" sz="1400">
                <a:solidFill>
                  <a:srgbClr val="00B498"/>
                </a:solidFill>
                <a:latin typeface="Calibri"/>
                <a:ea typeface="Calibri"/>
                <a:cs typeface="Calibri"/>
                <a:sym typeface="Calibri"/>
              </a:rPr>
              <a:t>Example: Display the word "Practice: x" using </a:t>
            </a:r>
            <a:r>
              <a:rPr b="1" i="1" lang="en-GB" sz="1400">
                <a:solidFill>
                  <a:srgbClr val="FB6F7A"/>
                </a:solidFill>
                <a:latin typeface="Calibri"/>
                <a:ea typeface="Calibri"/>
                <a:cs typeface="Calibri"/>
                <a:sym typeface="Calibri"/>
              </a:rPr>
              <a:t>do.. while loop</a:t>
            </a:r>
            <a:endParaRPr sz="1100"/>
          </a:p>
        </p:txBody>
      </p:sp>
      <p:sp>
        <p:nvSpPr>
          <p:cNvPr id="315" name="Google Shape;315;p29"/>
          <p:cNvSpPr txBox="1"/>
          <p:nvPr/>
        </p:nvSpPr>
        <p:spPr>
          <a:xfrm>
            <a:off x="7824195" y="1716389"/>
            <a:ext cx="1320000" cy="2654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GB" sz="1100">
                <a:solidFill>
                  <a:srgbClr val="FEE599"/>
                </a:solidFill>
                <a:latin typeface="Calibri"/>
                <a:ea typeface="Calibri"/>
                <a:cs typeface="Calibri"/>
                <a:sym typeface="Calibri"/>
              </a:rPr>
              <a:t>Output</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0</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1</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2</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3</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4</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5</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6</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7</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8</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9</a:t>
            </a:r>
            <a:endParaRPr sz="1100"/>
          </a:p>
          <a:p>
            <a:pPr indent="0" lvl="0" marL="0" marR="0" rtl="0" algn="l">
              <a:spcBef>
                <a:spcPts val="0"/>
              </a:spcBef>
              <a:spcAft>
                <a:spcPts val="0"/>
              </a:spcAft>
              <a:buNone/>
            </a:pPr>
            <a:r>
              <a:rPr b="1" lang="en-GB" sz="1100">
                <a:solidFill>
                  <a:schemeClr val="lt1"/>
                </a:solidFill>
                <a:latin typeface="Calibri"/>
                <a:ea typeface="Calibri"/>
                <a:cs typeface="Calibri"/>
                <a:sym typeface="Calibri"/>
              </a:rPr>
              <a:t>Loop stops because</a:t>
            </a:r>
            <a:endParaRPr sz="1100"/>
          </a:p>
          <a:p>
            <a:pPr indent="0" lvl="0" marL="0" marR="0" rtl="0" algn="l">
              <a:spcBef>
                <a:spcPts val="0"/>
              </a:spcBef>
              <a:spcAft>
                <a:spcPts val="0"/>
              </a:spcAft>
              <a:buNone/>
            </a:pPr>
            <a:r>
              <a:rPr b="1" lang="en-GB" sz="1100">
                <a:solidFill>
                  <a:schemeClr val="lt1"/>
                </a:solidFill>
                <a:latin typeface="Calibri"/>
                <a:ea typeface="Calibri"/>
                <a:cs typeface="Calibri"/>
                <a:sym typeface="Calibri"/>
              </a:rPr>
              <a:t>i &lt; 10</a:t>
            </a:r>
            <a:endParaRPr sz="1100"/>
          </a:p>
          <a:p>
            <a:pPr indent="0" lvl="0" marL="0" marR="0" rtl="0" algn="l">
              <a:spcBef>
                <a:spcPts val="0"/>
              </a:spcBef>
              <a:spcAft>
                <a:spcPts val="0"/>
              </a:spcAft>
              <a:buNone/>
            </a:pPr>
            <a:r>
              <a:rPr lang="en-GB" sz="1100">
                <a:solidFill>
                  <a:srgbClr val="FB6F7A"/>
                </a:solidFill>
                <a:latin typeface="Calibri"/>
                <a:ea typeface="Calibri"/>
                <a:cs typeface="Calibri"/>
                <a:sym typeface="Calibri"/>
              </a:rPr>
              <a:t>Q. What if we take out the increment?</a:t>
            </a:r>
            <a:endParaRPr sz="1100"/>
          </a:p>
          <a:p>
            <a:pPr indent="0" lvl="0" marL="0" marR="0" rtl="0" algn="l">
              <a:spcBef>
                <a:spcPts val="0"/>
              </a:spcBef>
              <a:spcAft>
                <a:spcPts val="0"/>
              </a:spcAft>
              <a:buNone/>
            </a:pPr>
            <a:r>
              <a:rPr b="1" lang="en-GB" sz="1100">
                <a:solidFill>
                  <a:srgbClr val="FB6F7A"/>
                </a:solidFill>
                <a:latin typeface="Calibri"/>
                <a:ea typeface="Calibri"/>
                <a:cs typeface="Calibri"/>
                <a:sym typeface="Calibri"/>
              </a:rPr>
              <a:t>OR </a:t>
            </a:r>
            <a:r>
              <a:rPr b="1" i="1" lang="en-GB" sz="1100">
                <a:solidFill>
                  <a:srgbClr val="FB6F7A"/>
                </a:solidFill>
                <a:latin typeface="Calibri"/>
                <a:ea typeface="Calibri"/>
                <a:cs typeface="Calibri"/>
                <a:sym typeface="Calibri"/>
              </a:rPr>
              <a:t>i = 10</a:t>
            </a:r>
            <a:endParaRPr sz="1100"/>
          </a:p>
        </p:txBody>
      </p:sp>
      <p:cxnSp>
        <p:nvCxnSpPr>
          <p:cNvPr id="316" name="Google Shape;316;p29"/>
          <p:cNvCxnSpPr/>
          <p:nvPr/>
        </p:nvCxnSpPr>
        <p:spPr>
          <a:xfrm>
            <a:off x="3261630" y="2916581"/>
            <a:ext cx="664500" cy="18600"/>
          </a:xfrm>
          <a:prstGeom prst="straightConnector1">
            <a:avLst/>
          </a:prstGeom>
          <a:noFill/>
          <a:ln cap="flat" cmpd="sng" w="25400">
            <a:solidFill>
              <a:srgbClr val="969696"/>
            </a:solidFill>
            <a:prstDash val="solid"/>
            <a:round/>
            <a:headEnd len="med" w="med" type="none"/>
            <a:tailEnd len="med" w="med" type="none"/>
          </a:ln>
        </p:spPr>
      </p:cxnSp>
      <p:sp>
        <p:nvSpPr>
          <p:cNvPr id="317" name="Google Shape;317;p29"/>
          <p:cNvSpPr txBox="1"/>
          <p:nvPr/>
        </p:nvSpPr>
        <p:spPr>
          <a:xfrm>
            <a:off x="1652434" y="1237763"/>
            <a:ext cx="19899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400">
                <a:solidFill>
                  <a:srgbClr val="C38DE5"/>
                </a:solidFill>
                <a:latin typeface="Courier"/>
                <a:ea typeface="Courier"/>
                <a:cs typeface="Courier"/>
                <a:sym typeface="Courier"/>
              </a:rPr>
              <a:t>let </a:t>
            </a:r>
            <a:r>
              <a:rPr lang="en-GB" sz="2400">
                <a:solidFill>
                  <a:schemeClr val="lt1"/>
                </a:solidFill>
                <a:latin typeface="Courier"/>
                <a:ea typeface="Courier"/>
                <a:cs typeface="Courier"/>
                <a:sym typeface="Courier"/>
              </a:rPr>
              <a:t>i </a:t>
            </a:r>
            <a:r>
              <a:rPr lang="en-GB" sz="2400">
                <a:solidFill>
                  <a:srgbClr val="88FFFA"/>
                </a:solidFill>
                <a:latin typeface="Courier"/>
                <a:ea typeface="Courier"/>
                <a:cs typeface="Courier"/>
                <a:sym typeface="Courier"/>
              </a:rPr>
              <a:t>=</a:t>
            </a:r>
            <a:r>
              <a:rPr lang="en-GB" sz="2400">
                <a:solidFill>
                  <a:schemeClr val="lt1"/>
                </a:solidFill>
                <a:latin typeface="Courier"/>
                <a:ea typeface="Courier"/>
                <a:cs typeface="Courier"/>
                <a:sym typeface="Courier"/>
              </a:rPr>
              <a:t> </a:t>
            </a:r>
            <a:r>
              <a:rPr lang="en-GB" sz="2400">
                <a:solidFill>
                  <a:srgbClr val="FFB62B"/>
                </a:solidFill>
                <a:latin typeface="Courier"/>
                <a:ea typeface="Courier"/>
                <a:cs typeface="Courier"/>
                <a:sym typeface="Courier"/>
              </a:rPr>
              <a:t>0;</a:t>
            </a:r>
            <a:endParaRPr sz="2400">
              <a:solidFill>
                <a:schemeClr val="lt1"/>
              </a:solidFill>
              <a:latin typeface="Calibri"/>
              <a:ea typeface="Calibri"/>
              <a:cs typeface="Calibri"/>
              <a:sym typeface="Calibri"/>
            </a:endParaRPr>
          </a:p>
        </p:txBody>
      </p:sp>
      <p:sp>
        <p:nvSpPr>
          <p:cNvPr id="318" name="Google Shape;318;p29"/>
          <p:cNvSpPr txBox="1"/>
          <p:nvPr/>
        </p:nvSpPr>
        <p:spPr>
          <a:xfrm>
            <a:off x="4701975" y="3033400"/>
            <a:ext cx="2901000" cy="1245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SzPts val="1100"/>
              <a:buNone/>
            </a:pPr>
            <a:r>
              <a:rPr lang="en-GB" sz="1000">
                <a:solidFill>
                  <a:srgbClr val="FFFFFE"/>
                </a:solidFill>
                <a:latin typeface="Calibri"/>
                <a:ea typeface="Calibri"/>
                <a:cs typeface="Calibri"/>
                <a:sym typeface="Calibri"/>
              </a:rPr>
              <a:t>This form of syntax should only be used when you want the body of the loop to execute at least once regardless of the condition being truthy. </a:t>
            </a:r>
            <a:endParaRPr sz="1000">
              <a:solidFill>
                <a:srgbClr val="FFFFFE"/>
              </a:solidFill>
              <a:latin typeface="Calibri"/>
              <a:ea typeface="Calibri"/>
              <a:cs typeface="Calibri"/>
              <a:sym typeface="Calibri"/>
            </a:endParaRPr>
          </a:p>
          <a:p>
            <a:pPr indent="0" lvl="0" marL="0" rtl="0" algn="l">
              <a:spcBef>
                <a:spcPts val="0"/>
              </a:spcBef>
              <a:spcAft>
                <a:spcPts val="0"/>
              </a:spcAft>
              <a:buSzPts val="1100"/>
              <a:buNone/>
            </a:pPr>
            <a:r>
              <a:t/>
            </a:r>
            <a:endParaRPr sz="1000">
              <a:solidFill>
                <a:srgbClr val="FFFFFE"/>
              </a:solidFill>
              <a:latin typeface="Calibri"/>
              <a:ea typeface="Calibri"/>
              <a:cs typeface="Calibri"/>
              <a:sym typeface="Calibri"/>
            </a:endParaRPr>
          </a:p>
          <a:p>
            <a:pPr indent="0" lvl="0" marL="0" rtl="0" algn="l">
              <a:spcBef>
                <a:spcPts val="0"/>
              </a:spcBef>
              <a:spcAft>
                <a:spcPts val="0"/>
              </a:spcAft>
              <a:buSzPts val="1100"/>
              <a:buNone/>
            </a:pPr>
            <a:r>
              <a:rPr lang="en-GB" sz="1000">
                <a:solidFill>
                  <a:srgbClr val="FFFFFE"/>
                </a:solidFill>
                <a:latin typeface="Calibri"/>
                <a:ea typeface="Calibri"/>
                <a:cs typeface="Calibri"/>
                <a:sym typeface="Calibri"/>
              </a:rPr>
              <a:t>Usually, the other form is preferred: while(…) {…}.</a:t>
            </a:r>
            <a:endParaRPr sz="1000">
              <a:solidFill>
                <a:srgbClr val="FFFFFE"/>
              </a:solidFill>
              <a:latin typeface="Calibri"/>
              <a:ea typeface="Calibri"/>
              <a:cs typeface="Calibri"/>
              <a:sym typeface="Calibri"/>
            </a:endParaRPr>
          </a:p>
        </p:txBody>
      </p:sp>
      <p:sp>
        <p:nvSpPr>
          <p:cNvPr id="319" name="Google Shape;319;p29"/>
          <p:cNvSpPr txBox="1"/>
          <p:nvPr/>
        </p:nvSpPr>
        <p:spPr>
          <a:xfrm>
            <a:off x="209775" y="4680500"/>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3"/>
              </a:rPr>
              <a:t>https://replit.com/@immalcolm/do-while</a:t>
            </a:r>
            <a:endParaRPr sz="900">
              <a:solidFill>
                <a:srgbClr val="FFFFFE"/>
              </a:solidFill>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323" name="Shape 323"/>
        <p:cNvGrpSpPr/>
        <p:nvPr/>
      </p:nvGrpSpPr>
      <p:grpSpPr>
        <a:xfrm>
          <a:off x="0" y="0"/>
          <a:ext cx="0" cy="0"/>
          <a:chOff x="0" y="0"/>
          <a:chExt cx="0" cy="0"/>
        </a:xfrm>
      </p:grpSpPr>
      <p:sp>
        <p:nvSpPr>
          <p:cNvPr id="324" name="Google Shape;324;p30"/>
          <p:cNvSpPr txBox="1"/>
          <p:nvPr/>
        </p:nvSpPr>
        <p:spPr>
          <a:xfrm>
            <a:off x="2661049" y="226672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GB" sz="2600">
                <a:solidFill>
                  <a:schemeClr val="lt1"/>
                </a:solidFill>
                <a:latin typeface="Montserrat"/>
                <a:ea typeface="Montserrat"/>
                <a:cs typeface="Montserrat"/>
                <a:sym typeface="Montserrat"/>
              </a:rPr>
              <a:t>Loop Control</a:t>
            </a:r>
            <a:endParaRPr sz="800">
              <a:solidFill>
                <a:schemeClr val="lt1"/>
              </a:solidFill>
            </a:endParaRPr>
          </a:p>
        </p:txBody>
      </p:sp>
      <p:pic>
        <p:nvPicPr>
          <p:cNvPr id="325" name="Google Shape;325;p30"/>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pic>
        <p:nvPicPr>
          <p:cNvPr id="326" name="Google Shape;326;p30"/>
          <p:cNvPicPr preferRelativeResize="0"/>
          <p:nvPr/>
        </p:nvPicPr>
        <p:blipFill rotWithShape="1">
          <a:blip r:embed="rId4">
            <a:alphaModFix/>
          </a:blip>
          <a:srcRect b="0" l="0" r="0" t="0"/>
          <a:stretch/>
        </p:blipFill>
        <p:spPr>
          <a:xfrm>
            <a:off x="2450125" y="2092038"/>
            <a:ext cx="210933" cy="210933"/>
          </a:xfrm>
          <a:prstGeom prst="rect">
            <a:avLst/>
          </a:prstGeom>
          <a:noFill/>
          <a:ln>
            <a:noFill/>
          </a:ln>
        </p:spPr>
      </p:pic>
      <p:sp>
        <p:nvSpPr>
          <p:cNvPr id="327" name="Google Shape;327;p30"/>
          <p:cNvSpPr txBox="1"/>
          <p:nvPr/>
        </p:nvSpPr>
        <p:spPr>
          <a:xfrm>
            <a:off x="2942450" y="2628825"/>
            <a:ext cx="30000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300">
                <a:solidFill>
                  <a:schemeClr val="lt1"/>
                </a:solidFill>
                <a:latin typeface="Montserrat"/>
                <a:ea typeface="Montserrat"/>
                <a:cs typeface="Montserrat"/>
                <a:sym typeface="Montserrat"/>
              </a:rPr>
              <a:t>break</a:t>
            </a:r>
            <a:endParaRPr sz="8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1"/>
          <p:cNvSpPr txBox="1"/>
          <p:nvPr/>
        </p:nvSpPr>
        <p:spPr>
          <a:xfrm>
            <a:off x="332925" y="1481475"/>
            <a:ext cx="7682100" cy="189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00">
                <a:solidFill>
                  <a:srgbClr val="1E1E1E"/>
                </a:solidFill>
                <a:latin typeface="Calibri"/>
                <a:ea typeface="Calibri"/>
                <a:cs typeface="Calibri"/>
                <a:sym typeface="Calibri"/>
              </a:rPr>
              <a:t>Those </a:t>
            </a:r>
            <a:r>
              <a:rPr i="1" lang="en-GB" sz="1600">
                <a:solidFill>
                  <a:srgbClr val="1E1E1E"/>
                </a:solidFill>
                <a:latin typeface="Calibri"/>
                <a:ea typeface="Calibri"/>
                <a:cs typeface="Calibri"/>
                <a:sym typeface="Calibri"/>
              </a:rPr>
              <a:t>loop control </a:t>
            </a:r>
            <a:r>
              <a:rPr lang="en-GB" sz="1600">
                <a:solidFill>
                  <a:srgbClr val="1E1E1E"/>
                </a:solidFill>
                <a:latin typeface="Calibri"/>
                <a:ea typeface="Calibri"/>
                <a:cs typeface="Calibri"/>
                <a:sym typeface="Calibri"/>
              </a:rPr>
              <a:t>statements can be used in both </a:t>
            </a:r>
            <a:r>
              <a:rPr b="1" lang="en-GB" sz="1600">
                <a:solidFill>
                  <a:srgbClr val="1E1E1E"/>
                </a:solidFill>
                <a:latin typeface="Calibri"/>
                <a:ea typeface="Calibri"/>
                <a:cs typeface="Calibri"/>
                <a:sym typeface="Calibri"/>
              </a:rPr>
              <a:t>WHILE</a:t>
            </a:r>
            <a:r>
              <a:rPr lang="en-GB" sz="1600">
                <a:solidFill>
                  <a:srgbClr val="1E1E1E"/>
                </a:solidFill>
                <a:latin typeface="Calibri"/>
                <a:ea typeface="Calibri"/>
                <a:cs typeface="Calibri"/>
                <a:sym typeface="Calibri"/>
              </a:rPr>
              <a:t> and </a:t>
            </a:r>
            <a:r>
              <a:rPr b="1" lang="en-GB" sz="1600">
                <a:solidFill>
                  <a:srgbClr val="1E1E1E"/>
                </a:solidFill>
                <a:latin typeface="Calibri"/>
                <a:ea typeface="Calibri"/>
                <a:cs typeface="Calibri"/>
                <a:sym typeface="Calibri"/>
              </a:rPr>
              <a:t>FOR </a:t>
            </a:r>
            <a:r>
              <a:rPr lang="en-GB" sz="1600">
                <a:solidFill>
                  <a:srgbClr val="1E1E1E"/>
                </a:solidFill>
                <a:latin typeface="Calibri"/>
                <a:ea typeface="Calibri"/>
                <a:cs typeface="Calibri"/>
                <a:sym typeface="Calibri"/>
              </a:rPr>
              <a:t>loops:</a:t>
            </a:r>
            <a:endParaRPr sz="1600">
              <a:solidFill>
                <a:srgbClr val="1E1E1E"/>
              </a:solidFill>
              <a:latin typeface="Calibri"/>
              <a:ea typeface="Calibri"/>
              <a:cs typeface="Calibri"/>
              <a:sym typeface="Calibri"/>
            </a:endParaRPr>
          </a:p>
          <a:p>
            <a:pPr indent="0" lvl="0" marL="0" rtl="0" algn="l">
              <a:lnSpc>
                <a:spcPct val="115000"/>
              </a:lnSpc>
              <a:spcBef>
                <a:spcPts val="1600"/>
              </a:spcBef>
              <a:spcAft>
                <a:spcPts val="0"/>
              </a:spcAft>
              <a:buNone/>
            </a:pPr>
            <a:r>
              <a:rPr b="1" i="1" lang="en-GB" sz="1600">
                <a:solidFill>
                  <a:srgbClr val="1E1E1E"/>
                </a:solidFill>
                <a:latin typeface="Calibri"/>
                <a:ea typeface="Calibri"/>
                <a:cs typeface="Calibri"/>
                <a:sym typeface="Calibri"/>
              </a:rPr>
              <a:t>break</a:t>
            </a:r>
            <a:r>
              <a:rPr i="1" lang="en-GB" sz="1600">
                <a:solidFill>
                  <a:srgbClr val="1E1E1E"/>
                </a:solidFill>
                <a:latin typeface="Calibri"/>
                <a:ea typeface="Calibri"/>
                <a:cs typeface="Calibri"/>
                <a:sym typeface="Calibri"/>
              </a:rPr>
              <a:t> - </a:t>
            </a:r>
            <a:r>
              <a:rPr lang="en-GB" sz="1600">
                <a:solidFill>
                  <a:srgbClr val="1E1E1E"/>
                </a:solidFill>
                <a:latin typeface="Calibri"/>
                <a:ea typeface="Calibri"/>
                <a:cs typeface="Calibri"/>
                <a:sym typeface="Calibri"/>
              </a:rPr>
              <a:t>exit out of the loop completely</a:t>
            </a:r>
            <a:endParaRPr sz="1600">
              <a:solidFill>
                <a:srgbClr val="1E1E1E"/>
              </a:solidFill>
              <a:latin typeface="Calibri"/>
              <a:ea typeface="Calibri"/>
              <a:cs typeface="Calibri"/>
              <a:sym typeface="Calibri"/>
            </a:endParaRPr>
          </a:p>
          <a:p>
            <a:pPr indent="0" lvl="0" marL="0" rtl="0" algn="l">
              <a:lnSpc>
                <a:spcPct val="115000"/>
              </a:lnSpc>
              <a:spcBef>
                <a:spcPts val="1600"/>
              </a:spcBef>
              <a:spcAft>
                <a:spcPts val="0"/>
              </a:spcAft>
              <a:buNone/>
            </a:pPr>
            <a:r>
              <a:rPr b="1" i="1" lang="en-GB" sz="1600">
                <a:solidFill>
                  <a:srgbClr val="1E1E1E"/>
                </a:solidFill>
                <a:latin typeface="Calibri"/>
                <a:ea typeface="Calibri"/>
                <a:cs typeface="Calibri"/>
                <a:sym typeface="Calibri"/>
              </a:rPr>
              <a:t>continue</a:t>
            </a:r>
            <a:r>
              <a:rPr lang="en-GB" sz="1600">
                <a:solidFill>
                  <a:srgbClr val="1E1E1E"/>
                </a:solidFill>
                <a:latin typeface="Calibri"/>
                <a:ea typeface="Calibri"/>
                <a:cs typeface="Calibri"/>
                <a:sym typeface="Calibri"/>
              </a:rPr>
              <a:t> - skip the rest of the loop, and start a new iteration</a:t>
            </a:r>
            <a:endParaRPr sz="1600">
              <a:solidFill>
                <a:srgbClr val="1E1E1E"/>
              </a:solidFill>
              <a:latin typeface="Calibri"/>
              <a:ea typeface="Calibri"/>
              <a:cs typeface="Calibri"/>
              <a:sym typeface="Calibri"/>
            </a:endParaRPr>
          </a:p>
          <a:p>
            <a:pPr indent="0" lvl="0" marL="0" rtl="0" algn="l">
              <a:lnSpc>
                <a:spcPct val="115000"/>
              </a:lnSpc>
              <a:spcBef>
                <a:spcPts val="1600"/>
              </a:spcBef>
              <a:spcAft>
                <a:spcPts val="1600"/>
              </a:spcAft>
              <a:buNone/>
            </a:pPr>
            <a:r>
              <a:rPr lang="en-GB" sz="1600">
                <a:solidFill>
                  <a:srgbClr val="1E1E1E"/>
                </a:solidFill>
                <a:latin typeface="Calibri"/>
                <a:ea typeface="Calibri"/>
                <a:cs typeface="Calibri"/>
                <a:sym typeface="Calibri"/>
              </a:rPr>
              <a:t>Those are usually use together with a </a:t>
            </a:r>
            <a:r>
              <a:rPr b="1" lang="en-GB" sz="1600">
                <a:solidFill>
                  <a:srgbClr val="1E1E1E"/>
                </a:solidFill>
                <a:latin typeface="Calibri"/>
                <a:ea typeface="Calibri"/>
                <a:cs typeface="Calibri"/>
                <a:sym typeface="Calibri"/>
              </a:rPr>
              <a:t>IF</a:t>
            </a:r>
            <a:r>
              <a:rPr lang="en-GB" sz="1600">
                <a:solidFill>
                  <a:srgbClr val="1E1E1E"/>
                </a:solidFill>
                <a:latin typeface="Calibri"/>
                <a:ea typeface="Calibri"/>
                <a:cs typeface="Calibri"/>
                <a:sym typeface="Calibri"/>
              </a:rPr>
              <a:t> statement.</a:t>
            </a:r>
            <a:endParaRPr sz="1600">
              <a:solidFill>
                <a:srgbClr val="1E1E1E"/>
              </a:solidFill>
              <a:latin typeface="Calibri"/>
              <a:ea typeface="Calibri"/>
              <a:cs typeface="Calibri"/>
              <a:sym typeface="Calibri"/>
            </a:endParaRPr>
          </a:p>
        </p:txBody>
      </p:sp>
      <p:sp>
        <p:nvSpPr>
          <p:cNvPr id="333" name="Google Shape;333;p31"/>
          <p:cNvSpPr txBox="1"/>
          <p:nvPr/>
        </p:nvSpPr>
        <p:spPr>
          <a:xfrm>
            <a:off x="2712474" y="351750"/>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Loop Control</a:t>
            </a:r>
            <a:endParaRPr sz="800">
              <a:solidFill>
                <a:srgbClr val="3B41C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2"/>
          <p:cNvSpPr txBox="1"/>
          <p:nvPr/>
        </p:nvSpPr>
        <p:spPr>
          <a:xfrm>
            <a:off x="1617225" y="1032025"/>
            <a:ext cx="68304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600">
                <a:solidFill>
                  <a:srgbClr val="1E1E1E"/>
                </a:solidFill>
                <a:latin typeface="Calibri"/>
                <a:ea typeface="Calibri"/>
                <a:cs typeface="Calibri"/>
                <a:sym typeface="Calibri"/>
              </a:rPr>
              <a:t>This will just break out of the loop. We can rewrite the </a:t>
            </a:r>
            <a:r>
              <a:rPr i="1" lang="en-GB" sz="1600">
                <a:solidFill>
                  <a:srgbClr val="1E1E1E"/>
                </a:solidFill>
                <a:latin typeface="Calibri"/>
                <a:ea typeface="Calibri"/>
                <a:cs typeface="Calibri"/>
                <a:sym typeface="Calibri"/>
              </a:rPr>
              <a:t>while</a:t>
            </a:r>
            <a:r>
              <a:rPr lang="en-GB" sz="1600">
                <a:solidFill>
                  <a:srgbClr val="1E1E1E"/>
                </a:solidFill>
                <a:latin typeface="Calibri"/>
                <a:ea typeface="Calibri"/>
                <a:cs typeface="Calibri"/>
                <a:sym typeface="Calibri"/>
              </a:rPr>
              <a:t> loop that keep asking the user to key in a positive number till they enter one like this:</a:t>
            </a:r>
            <a:endParaRPr sz="1600">
              <a:solidFill>
                <a:srgbClr val="1E1E1E"/>
              </a:solidFill>
              <a:latin typeface="Calibri"/>
              <a:ea typeface="Calibri"/>
              <a:cs typeface="Calibri"/>
              <a:sym typeface="Calibri"/>
            </a:endParaRPr>
          </a:p>
        </p:txBody>
      </p:sp>
      <p:pic>
        <p:nvPicPr>
          <p:cNvPr id="339" name="Google Shape;339;p32"/>
          <p:cNvPicPr preferRelativeResize="0"/>
          <p:nvPr/>
        </p:nvPicPr>
        <p:blipFill>
          <a:blip r:embed="rId3">
            <a:alphaModFix/>
          </a:blip>
          <a:stretch>
            <a:fillRect/>
          </a:stretch>
        </p:blipFill>
        <p:spPr>
          <a:xfrm>
            <a:off x="196887" y="2436540"/>
            <a:ext cx="4247436" cy="940835"/>
          </a:xfrm>
          <a:prstGeom prst="rect">
            <a:avLst/>
          </a:prstGeom>
          <a:noFill/>
          <a:ln>
            <a:noFill/>
          </a:ln>
        </p:spPr>
      </p:pic>
      <p:pic>
        <p:nvPicPr>
          <p:cNvPr id="340" name="Google Shape;340;p32"/>
          <p:cNvPicPr preferRelativeResize="0"/>
          <p:nvPr/>
        </p:nvPicPr>
        <p:blipFill>
          <a:blip r:embed="rId4">
            <a:alphaModFix/>
          </a:blip>
          <a:stretch>
            <a:fillRect/>
          </a:stretch>
        </p:blipFill>
        <p:spPr>
          <a:xfrm>
            <a:off x="4523695" y="2436550"/>
            <a:ext cx="4423417" cy="1566725"/>
          </a:xfrm>
          <a:prstGeom prst="rect">
            <a:avLst/>
          </a:prstGeom>
          <a:noFill/>
          <a:ln>
            <a:noFill/>
          </a:ln>
        </p:spPr>
      </p:pic>
      <p:sp>
        <p:nvSpPr>
          <p:cNvPr id="341" name="Google Shape;341;p32"/>
          <p:cNvSpPr txBox="1"/>
          <p:nvPr/>
        </p:nvSpPr>
        <p:spPr>
          <a:xfrm>
            <a:off x="2712474" y="351750"/>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Break</a:t>
            </a:r>
            <a:endParaRPr sz="800">
              <a:solidFill>
                <a:srgbClr val="3B41C9"/>
              </a:solidFill>
            </a:endParaRPr>
          </a:p>
        </p:txBody>
      </p:sp>
      <p:sp>
        <p:nvSpPr>
          <p:cNvPr id="342" name="Google Shape;342;p32"/>
          <p:cNvSpPr txBox="1"/>
          <p:nvPr/>
        </p:nvSpPr>
        <p:spPr>
          <a:xfrm>
            <a:off x="301449" y="1968950"/>
            <a:ext cx="3486000" cy="2925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1900">
                <a:solidFill>
                  <a:srgbClr val="3B41C9"/>
                </a:solidFill>
                <a:latin typeface="Montserrat"/>
                <a:ea typeface="Montserrat"/>
                <a:cs typeface="Montserrat"/>
                <a:sym typeface="Montserrat"/>
              </a:rPr>
              <a:t>V1: Non breaking</a:t>
            </a:r>
            <a:endParaRPr sz="1900">
              <a:solidFill>
                <a:srgbClr val="3B41C9"/>
              </a:solidFill>
            </a:endParaRPr>
          </a:p>
        </p:txBody>
      </p:sp>
      <p:sp>
        <p:nvSpPr>
          <p:cNvPr id="343" name="Google Shape;343;p32"/>
          <p:cNvSpPr txBox="1"/>
          <p:nvPr/>
        </p:nvSpPr>
        <p:spPr>
          <a:xfrm>
            <a:off x="4881599" y="1968950"/>
            <a:ext cx="3486000" cy="2925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1900">
                <a:solidFill>
                  <a:srgbClr val="3B41C9"/>
                </a:solidFill>
                <a:latin typeface="Montserrat"/>
                <a:ea typeface="Montserrat"/>
                <a:cs typeface="Montserrat"/>
                <a:sym typeface="Montserrat"/>
              </a:rPr>
              <a:t>Using Break</a:t>
            </a:r>
            <a:endParaRPr sz="100">
              <a:solidFill>
                <a:srgbClr val="3B41C9"/>
              </a:solidFill>
            </a:endParaRPr>
          </a:p>
        </p:txBody>
      </p:sp>
      <p:sp>
        <p:nvSpPr>
          <p:cNvPr id="344" name="Google Shape;344;p32"/>
          <p:cNvSpPr txBox="1"/>
          <p:nvPr/>
        </p:nvSpPr>
        <p:spPr>
          <a:xfrm>
            <a:off x="4523700" y="4178375"/>
            <a:ext cx="4423500" cy="102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50">
                <a:solidFill>
                  <a:srgbClr val="313130"/>
                </a:solidFill>
                <a:highlight>
                  <a:srgbClr val="FFFFFF"/>
                </a:highlight>
                <a:latin typeface="Roboto"/>
                <a:ea typeface="Roboto"/>
                <a:cs typeface="Roboto"/>
                <a:sym typeface="Roboto"/>
              </a:rPr>
              <a:t>The </a:t>
            </a:r>
            <a:r>
              <a:rPr lang="en-GB" sz="1050">
                <a:solidFill>
                  <a:srgbClr val="313130"/>
                </a:solidFill>
                <a:highlight>
                  <a:srgbClr val="FFFFFF"/>
                </a:highlight>
                <a:latin typeface="Consolas"/>
                <a:ea typeface="Consolas"/>
                <a:cs typeface="Consolas"/>
                <a:sym typeface="Consolas"/>
              </a:rPr>
              <a:t>break</a:t>
            </a:r>
            <a:r>
              <a:rPr lang="en-GB" sz="1050">
                <a:solidFill>
                  <a:srgbClr val="313130"/>
                </a:solidFill>
                <a:highlight>
                  <a:srgbClr val="FFFFFF"/>
                </a:highlight>
                <a:latin typeface="Roboto"/>
                <a:ea typeface="Roboto"/>
                <a:cs typeface="Roboto"/>
                <a:sym typeface="Roboto"/>
              </a:rPr>
              <a:t> directive is activated if the x &gt; 0. It stops the loop immediately, passing control to the first line after the loop. Namely, </a:t>
            </a:r>
            <a:r>
              <a:rPr lang="en-GB" sz="1050">
                <a:solidFill>
                  <a:srgbClr val="313130"/>
                </a:solidFill>
                <a:highlight>
                  <a:srgbClr val="FFFFFF"/>
                </a:highlight>
                <a:latin typeface="Consolas"/>
                <a:ea typeface="Consolas"/>
                <a:cs typeface="Consolas"/>
                <a:sym typeface="Consolas"/>
              </a:rPr>
              <a:t>alert</a:t>
            </a:r>
            <a:r>
              <a:rPr lang="en-GB" sz="1050">
                <a:solidFill>
                  <a:srgbClr val="313130"/>
                </a:solidFill>
                <a:highlight>
                  <a:srgbClr val="FFFFFF"/>
                </a:highlight>
                <a:latin typeface="Roboto"/>
                <a:ea typeface="Roboto"/>
                <a:cs typeface="Roboto"/>
                <a:sym typeface="Roboto"/>
              </a:rPr>
              <a:t>.</a:t>
            </a:r>
            <a:endParaRPr sz="1050">
              <a:solidFill>
                <a:srgbClr val="313130"/>
              </a:solidFill>
              <a:highlight>
                <a:srgbClr val="FFFFFF"/>
              </a:highlight>
              <a:latin typeface="Roboto"/>
              <a:ea typeface="Roboto"/>
              <a:cs typeface="Roboto"/>
              <a:sym typeface="Roboto"/>
            </a:endParaRPr>
          </a:p>
          <a:p>
            <a:pPr indent="0" lvl="0" marL="0" rtl="0" algn="l">
              <a:lnSpc>
                <a:spcPct val="115000"/>
              </a:lnSpc>
              <a:spcBef>
                <a:spcPts val="900"/>
              </a:spcBef>
              <a:spcAft>
                <a:spcPts val="0"/>
              </a:spcAft>
              <a:buNone/>
            </a:pPr>
            <a:r>
              <a:t/>
            </a:r>
            <a:endParaRPr sz="11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86" name="Shape 86"/>
        <p:cNvGrpSpPr/>
        <p:nvPr/>
      </p:nvGrpSpPr>
      <p:grpSpPr>
        <a:xfrm>
          <a:off x="0" y="0"/>
          <a:ext cx="0" cy="0"/>
          <a:chOff x="0" y="0"/>
          <a:chExt cx="0" cy="0"/>
        </a:xfrm>
      </p:grpSpPr>
      <p:sp>
        <p:nvSpPr>
          <p:cNvPr id="87" name="Google Shape;87;p15"/>
          <p:cNvSpPr txBox="1"/>
          <p:nvPr/>
        </p:nvSpPr>
        <p:spPr>
          <a:xfrm>
            <a:off x="2661049" y="226672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GB" sz="2600">
                <a:solidFill>
                  <a:schemeClr val="lt1"/>
                </a:solidFill>
                <a:latin typeface="Montserrat"/>
                <a:ea typeface="Montserrat"/>
                <a:cs typeface="Montserrat"/>
                <a:sym typeface="Montserrat"/>
              </a:rPr>
              <a:t>Loops</a:t>
            </a:r>
            <a:endParaRPr sz="800">
              <a:solidFill>
                <a:schemeClr val="lt1"/>
              </a:solidFill>
            </a:endParaRPr>
          </a:p>
        </p:txBody>
      </p:sp>
      <p:pic>
        <p:nvPicPr>
          <p:cNvPr id="88" name="Google Shape;88;p15"/>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pic>
        <p:nvPicPr>
          <p:cNvPr id="89" name="Google Shape;89;p15"/>
          <p:cNvPicPr preferRelativeResize="0"/>
          <p:nvPr/>
        </p:nvPicPr>
        <p:blipFill rotWithShape="1">
          <a:blip r:embed="rId4">
            <a:alphaModFix/>
          </a:blip>
          <a:srcRect b="0" l="0" r="0" t="0"/>
          <a:stretch/>
        </p:blipFill>
        <p:spPr>
          <a:xfrm>
            <a:off x="2450125" y="2092038"/>
            <a:ext cx="210933" cy="21093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3"/>
          <p:cNvSpPr txBox="1"/>
          <p:nvPr/>
        </p:nvSpPr>
        <p:spPr>
          <a:xfrm>
            <a:off x="1384200" y="1022450"/>
            <a:ext cx="68304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500">
                <a:solidFill>
                  <a:srgbClr val="1E1E1E"/>
                </a:solidFill>
                <a:latin typeface="Calibri"/>
                <a:ea typeface="Calibri"/>
                <a:cs typeface="Calibri"/>
                <a:sym typeface="Calibri"/>
              </a:rPr>
              <a:t>The </a:t>
            </a:r>
            <a:r>
              <a:rPr b="1" i="1" lang="en-GB" sz="1500">
                <a:solidFill>
                  <a:srgbClr val="1E1E1E"/>
                </a:solidFill>
                <a:latin typeface="Calibri"/>
                <a:ea typeface="Calibri"/>
                <a:cs typeface="Calibri"/>
                <a:sym typeface="Calibri"/>
              </a:rPr>
              <a:t>continue</a:t>
            </a:r>
            <a:r>
              <a:rPr lang="en-GB" sz="1500">
                <a:solidFill>
                  <a:srgbClr val="1E1E1E"/>
                </a:solidFill>
                <a:latin typeface="Calibri"/>
                <a:ea typeface="Calibri"/>
                <a:cs typeface="Calibri"/>
                <a:sym typeface="Calibri"/>
              </a:rPr>
              <a:t> statement will skip the rest of the loop and start a new iteration. (</a:t>
            </a:r>
            <a:r>
              <a:rPr b="1" lang="en-GB" sz="1500">
                <a:solidFill>
                  <a:srgbClr val="1E1E1E"/>
                </a:solidFill>
                <a:latin typeface="Calibri"/>
                <a:ea typeface="Calibri"/>
                <a:cs typeface="Calibri"/>
                <a:sym typeface="Calibri"/>
              </a:rPr>
              <a:t>For a WHILE loop, the sentinel condition will be checked again). </a:t>
            </a:r>
            <a:endParaRPr b="1" sz="1500">
              <a:solidFill>
                <a:srgbClr val="1E1E1E"/>
              </a:solidFill>
              <a:latin typeface="Calibri"/>
              <a:ea typeface="Calibri"/>
              <a:cs typeface="Calibri"/>
              <a:sym typeface="Calibri"/>
            </a:endParaRPr>
          </a:p>
          <a:p>
            <a:pPr indent="0" lvl="0" marL="0" rtl="0" algn="l">
              <a:lnSpc>
                <a:spcPct val="115000"/>
              </a:lnSpc>
              <a:spcBef>
                <a:spcPts val="0"/>
              </a:spcBef>
              <a:spcAft>
                <a:spcPts val="0"/>
              </a:spcAft>
              <a:buNone/>
            </a:pPr>
            <a:r>
              <a:rPr lang="en-GB" sz="1500">
                <a:solidFill>
                  <a:srgbClr val="1E1E1E"/>
                </a:solidFill>
                <a:latin typeface="Calibri"/>
                <a:ea typeface="Calibri"/>
                <a:cs typeface="Calibri"/>
                <a:sym typeface="Calibri"/>
              </a:rPr>
              <a:t>The following code asks the user to key in two positive numbers:</a:t>
            </a:r>
            <a:endParaRPr sz="1500">
              <a:solidFill>
                <a:srgbClr val="1E1E1E"/>
              </a:solidFill>
              <a:latin typeface="Calibri"/>
              <a:ea typeface="Calibri"/>
              <a:cs typeface="Calibri"/>
              <a:sym typeface="Calibri"/>
            </a:endParaRPr>
          </a:p>
          <a:p>
            <a:pPr indent="0" lvl="0" marL="0" rtl="0" algn="l">
              <a:lnSpc>
                <a:spcPct val="115000"/>
              </a:lnSpc>
              <a:spcBef>
                <a:spcPts val="0"/>
              </a:spcBef>
              <a:spcAft>
                <a:spcPts val="0"/>
              </a:spcAft>
              <a:buNone/>
            </a:pPr>
            <a:r>
              <a:rPr lang="en-GB" sz="1500">
                <a:solidFill>
                  <a:srgbClr val="1E1E1E"/>
                </a:solidFill>
                <a:latin typeface="Calibri"/>
                <a:ea typeface="Calibri"/>
                <a:cs typeface="Calibri"/>
                <a:sym typeface="Calibri"/>
              </a:rPr>
              <a:t>The loop repeats if the first number is not positive</a:t>
            </a:r>
            <a:endParaRPr sz="1500">
              <a:solidFill>
                <a:srgbClr val="1E1E1E"/>
              </a:solidFill>
              <a:latin typeface="Calibri"/>
              <a:ea typeface="Calibri"/>
              <a:cs typeface="Calibri"/>
              <a:sym typeface="Calibri"/>
            </a:endParaRPr>
          </a:p>
        </p:txBody>
      </p:sp>
      <p:sp>
        <p:nvSpPr>
          <p:cNvPr id="350" name="Google Shape;350;p33"/>
          <p:cNvSpPr txBox="1"/>
          <p:nvPr/>
        </p:nvSpPr>
        <p:spPr>
          <a:xfrm>
            <a:off x="2712474" y="351750"/>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Continue</a:t>
            </a:r>
            <a:endParaRPr sz="800">
              <a:solidFill>
                <a:srgbClr val="3B41C9"/>
              </a:solidFill>
            </a:endParaRPr>
          </a:p>
        </p:txBody>
      </p:sp>
      <p:pic>
        <p:nvPicPr>
          <p:cNvPr id="351" name="Google Shape;351;p33"/>
          <p:cNvPicPr preferRelativeResize="0"/>
          <p:nvPr/>
        </p:nvPicPr>
        <p:blipFill>
          <a:blip r:embed="rId3">
            <a:alphaModFix/>
          </a:blip>
          <a:stretch>
            <a:fillRect/>
          </a:stretch>
        </p:blipFill>
        <p:spPr>
          <a:xfrm>
            <a:off x="1863000" y="2380325"/>
            <a:ext cx="5418001" cy="2433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4"/>
          <p:cNvSpPr txBox="1"/>
          <p:nvPr/>
        </p:nvSpPr>
        <p:spPr>
          <a:xfrm>
            <a:off x="1955900" y="360050"/>
            <a:ext cx="47253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What we covered</a:t>
            </a:r>
            <a:endParaRPr sz="800">
              <a:solidFill>
                <a:srgbClr val="3B41C9"/>
              </a:solidFill>
            </a:endParaRPr>
          </a:p>
        </p:txBody>
      </p:sp>
      <p:sp>
        <p:nvSpPr>
          <p:cNvPr id="357" name="Google Shape;357;p34"/>
          <p:cNvSpPr/>
          <p:nvPr/>
        </p:nvSpPr>
        <p:spPr>
          <a:xfrm>
            <a:off x="476200" y="1045600"/>
            <a:ext cx="8327700" cy="2306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b="1" lang="en-GB">
                <a:latin typeface="Calibri"/>
                <a:ea typeface="Calibri"/>
                <a:cs typeface="Calibri"/>
                <a:sym typeface="Calibri"/>
              </a:rPr>
              <a:t>3 Types of Loops</a:t>
            </a:r>
            <a:endParaRPr b="1">
              <a:latin typeface="Calibri"/>
              <a:ea typeface="Calibri"/>
              <a:cs typeface="Calibri"/>
              <a:sym typeface="Calibri"/>
            </a:endParaRPr>
          </a:p>
          <a:p>
            <a:pPr indent="0" lvl="0" marL="0" rtl="0" algn="l">
              <a:spcBef>
                <a:spcPts val="0"/>
              </a:spcBef>
              <a:spcAft>
                <a:spcPts val="0"/>
              </a:spcAft>
              <a:buNone/>
            </a:pPr>
            <a:r>
              <a:rPr lang="en-GB">
                <a:latin typeface="Source Code Pro"/>
                <a:ea typeface="Source Code Pro"/>
                <a:cs typeface="Source Code Pro"/>
                <a:sym typeface="Source Code Pro"/>
              </a:rPr>
              <a:t>while –</a:t>
            </a:r>
            <a:r>
              <a:rPr lang="en-GB">
                <a:latin typeface="Calibri"/>
                <a:ea typeface="Calibri"/>
                <a:cs typeface="Calibri"/>
                <a:sym typeface="Calibri"/>
              </a:rPr>
              <a:t> The condition is checked before each iteration.</a:t>
            </a:r>
            <a:endParaRPr>
              <a:latin typeface="Calibri"/>
              <a:ea typeface="Calibri"/>
              <a:cs typeface="Calibri"/>
              <a:sym typeface="Calibri"/>
            </a:endParaRPr>
          </a:p>
          <a:p>
            <a:pPr indent="0" lvl="0" marL="0" rtl="0" algn="l">
              <a:spcBef>
                <a:spcPts val="0"/>
              </a:spcBef>
              <a:spcAft>
                <a:spcPts val="0"/>
              </a:spcAft>
              <a:buNone/>
            </a:pPr>
            <a:r>
              <a:rPr lang="en-GB">
                <a:latin typeface="Source Code Pro"/>
                <a:ea typeface="Source Code Pro"/>
                <a:cs typeface="Source Code Pro"/>
                <a:sym typeface="Source Code Pro"/>
              </a:rPr>
              <a:t>do..while –</a:t>
            </a:r>
            <a:r>
              <a:rPr lang="en-GB">
                <a:latin typeface="Calibri"/>
                <a:ea typeface="Calibri"/>
                <a:cs typeface="Calibri"/>
                <a:sym typeface="Calibri"/>
              </a:rPr>
              <a:t> The condition is checked after each iteration.</a:t>
            </a:r>
            <a:endParaRPr>
              <a:latin typeface="Calibri"/>
              <a:ea typeface="Calibri"/>
              <a:cs typeface="Calibri"/>
              <a:sym typeface="Calibri"/>
            </a:endParaRPr>
          </a:p>
          <a:p>
            <a:pPr indent="0" lvl="0" marL="0" rtl="0" algn="l">
              <a:spcBef>
                <a:spcPts val="0"/>
              </a:spcBef>
              <a:spcAft>
                <a:spcPts val="0"/>
              </a:spcAft>
              <a:buNone/>
            </a:pPr>
            <a:r>
              <a:rPr lang="en-GB">
                <a:latin typeface="Source Code Pro"/>
                <a:ea typeface="Source Code Pro"/>
                <a:cs typeface="Source Code Pro"/>
                <a:sym typeface="Source Code Pro"/>
              </a:rPr>
              <a:t>for (;;) –</a:t>
            </a:r>
            <a:r>
              <a:rPr lang="en-GB">
                <a:latin typeface="Calibri"/>
                <a:ea typeface="Calibri"/>
                <a:cs typeface="Calibri"/>
                <a:sym typeface="Calibri"/>
              </a:rPr>
              <a:t> The condition is checked before each iteration, additional settings available.</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To create a loop that runs indefinitely, the while(true) construct is commonly employed. This type of loop, like any other, can be terminated using the break directive.</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When there's nothing to execute in the current iteration and the intention is to move directly to the next one, the continue directive can be used.</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358" name="Google Shape;358;p34"/>
          <p:cNvPicPr preferRelativeResize="0"/>
          <p:nvPr/>
        </p:nvPicPr>
        <p:blipFill>
          <a:blip r:embed="rId3">
            <a:alphaModFix/>
          </a:blip>
          <a:stretch>
            <a:fillRect/>
          </a:stretch>
        </p:blipFill>
        <p:spPr>
          <a:xfrm>
            <a:off x="-124225" y="3304750"/>
            <a:ext cx="2575924" cy="19319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362" name="Shape 362"/>
        <p:cNvGrpSpPr/>
        <p:nvPr/>
      </p:nvGrpSpPr>
      <p:grpSpPr>
        <a:xfrm>
          <a:off x="0" y="0"/>
          <a:ext cx="0" cy="0"/>
          <a:chOff x="0" y="0"/>
          <a:chExt cx="0" cy="0"/>
        </a:xfrm>
      </p:grpSpPr>
      <p:sp>
        <p:nvSpPr>
          <p:cNvPr id="363" name="Google Shape;363;p35"/>
          <p:cNvSpPr txBox="1"/>
          <p:nvPr/>
        </p:nvSpPr>
        <p:spPr>
          <a:xfrm>
            <a:off x="2661049" y="226672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GB" sz="2600">
                <a:solidFill>
                  <a:schemeClr val="lt1"/>
                </a:solidFill>
                <a:latin typeface="Montserrat"/>
                <a:ea typeface="Montserrat"/>
                <a:cs typeface="Montserrat"/>
                <a:sym typeface="Montserrat"/>
              </a:rPr>
              <a:t>Arrays</a:t>
            </a:r>
            <a:endParaRPr sz="800">
              <a:solidFill>
                <a:schemeClr val="lt1"/>
              </a:solidFill>
            </a:endParaRPr>
          </a:p>
        </p:txBody>
      </p:sp>
      <p:pic>
        <p:nvPicPr>
          <p:cNvPr id="364" name="Google Shape;364;p35"/>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pic>
        <p:nvPicPr>
          <p:cNvPr id="365" name="Google Shape;365;p35"/>
          <p:cNvPicPr preferRelativeResize="0"/>
          <p:nvPr/>
        </p:nvPicPr>
        <p:blipFill rotWithShape="1">
          <a:blip r:embed="rId4">
            <a:alphaModFix/>
          </a:blip>
          <a:srcRect b="0" l="0" r="0" t="0"/>
          <a:stretch/>
        </p:blipFill>
        <p:spPr>
          <a:xfrm>
            <a:off x="2450125" y="2092038"/>
            <a:ext cx="210933" cy="210933"/>
          </a:xfrm>
          <a:prstGeom prst="rect">
            <a:avLst/>
          </a:prstGeom>
          <a:noFill/>
          <a:ln>
            <a:noFill/>
          </a:ln>
        </p:spPr>
      </p:pic>
      <p:sp>
        <p:nvSpPr>
          <p:cNvPr id="366" name="Google Shape;366;p35"/>
          <p:cNvSpPr txBox="1"/>
          <p:nvPr/>
        </p:nvSpPr>
        <p:spPr>
          <a:xfrm>
            <a:off x="2942450" y="2628825"/>
            <a:ext cx="30000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300">
                <a:solidFill>
                  <a:schemeClr val="lt1"/>
                </a:solidFill>
                <a:latin typeface="Montserrat"/>
                <a:ea typeface="Montserrat"/>
                <a:cs typeface="Montserrat"/>
                <a:sym typeface="Montserrat"/>
              </a:rPr>
              <a:t>Simple ones..</a:t>
            </a:r>
            <a:endParaRPr sz="8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370" name="Shape 370"/>
        <p:cNvGrpSpPr/>
        <p:nvPr/>
      </p:nvGrpSpPr>
      <p:grpSpPr>
        <a:xfrm>
          <a:off x="0" y="0"/>
          <a:ext cx="0" cy="0"/>
          <a:chOff x="0" y="0"/>
          <a:chExt cx="0" cy="0"/>
        </a:xfrm>
      </p:grpSpPr>
      <p:sp>
        <p:nvSpPr>
          <p:cNvPr id="371" name="Google Shape;371;p36"/>
          <p:cNvSpPr txBox="1"/>
          <p:nvPr>
            <p:ph type="title"/>
          </p:nvPr>
        </p:nvSpPr>
        <p:spPr>
          <a:xfrm>
            <a:off x="625621" y="724228"/>
            <a:ext cx="6172200" cy="856200"/>
          </a:xfrm>
          <a:prstGeom prst="rect">
            <a:avLst/>
          </a:prstGeom>
          <a:noFill/>
          <a:ln>
            <a:noFill/>
          </a:ln>
        </p:spPr>
        <p:txBody>
          <a:bodyPr anchorCtr="0" anchor="b" bIns="68575" lIns="68575" spcFirstLastPara="1" rIns="68575" wrap="square" tIns="68575">
            <a:normAutofit/>
          </a:bodyPr>
          <a:lstStyle/>
          <a:p>
            <a:pPr indent="0" lvl="0" marL="0" rtl="0" algn="l">
              <a:lnSpc>
                <a:spcPct val="90000"/>
              </a:lnSpc>
              <a:spcBef>
                <a:spcPts val="0"/>
              </a:spcBef>
              <a:spcAft>
                <a:spcPts val="0"/>
              </a:spcAft>
              <a:buClr>
                <a:srgbClr val="FB6F7A"/>
              </a:buClr>
              <a:buSzPts val="3600"/>
              <a:buFont typeface="Gill Sans"/>
              <a:buNone/>
            </a:pPr>
            <a:r>
              <a:rPr lang="en-GB" sz="3600">
                <a:solidFill>
                  <a:srgbClr val="FB6F7A"/>
                </a:solidFill>
                <a:latin typeface="Gill Sans"/>
                <a:ea typeface="Gill Sans"/>
                <a:cs typeface="Gill Sans"/>
                <a:sym typeface="Gill Sans"/>
              </a:rPr>
              <a:t>Arrays Importance</a:t>
            </a:r>
            <a:endParaRPr sz="3600">
              <a:solidFill>
                <a:srgbClr val="FB6F7A"/>
              </a:solidFill>
              <a:latin typeface="Gill Sans"/>
              <a:ea typeface="Gill Sans"/>
              <a:cs typeface="Gill Sans"/>
              <a:sym typeface="Gill Sans"/>
            </a:endParaRPr>
          </a:p>
        </p:txBody>
      </p:sp>
      <p:sp>
        <p:nvSpPr>
          <p:cNvPr id="372" name="Google Shape;372;p36"/>
          <p:cNvSpPr txBox="1"/>
          <p:nvPr>
            <p:ph idx="1" type="body"/>
          </p:nvPr>
        </p:nvSpPr>
        <p:spPr>
          <a:xfrm>
            <a:off x="625621" y="1441853"/>
            <a:ext cx="6172200" cy="2598900"/>
          </a:xfrm>
          <a:prstGeom prst="rect">
            <a:avLst/>
          </a:prstGeom>
          <a:noFill/>
          <a:ln>
            <a:noFill/>
          </a:ln>
        </p:spPr>
        <p:txBody>
          <a:bodyPr anchorCtr="0" anchor="t" bIns="68575" lIns="68575" spcFirstLastPara="1" rIns="68575" wrap="square" tIns="68575">
            <a:normAutofit/>
          </a:bodyPr>
          <a:lstStyle/>
          <a:p>
            <a:pPr indent="0" lvl="0" marL="25400" rtl="0" algn="l">
              <a:lnSpc>
                <a:spcPct val="90000"/>
              </a:lnSpc>
              <a:spcBef>
                <a:spcPts val="0"/>
              </a:spcBef>
              <a:spcAft>
                <a:spcPts val="1200"/>
              </a:spcAft>
              <a:buClr>
                <a:schemeClr val="lt1"/>
              </a:buClr>
              <a:buSzPts val="3000"/>
              <a:buNone/>
            </a:pPr>
            <a:r>
              <a:rPr lang="en-GB" sz="3000">
                <a:solidFill>
                  <a:schemeClr val="lt1"/>
                </a:solidFill>
              </a:rPr>
              <a:t>Arrays help us to avoid having many variables of different names</a:t>
            </a:r>
            <a:endParaRPr sz="3000">
              <a:solidFill>
                <a:schemeClr val="lt1"/>
              </a:solidFill>
            </a:endParaRPr>
          </a:p>
        </p:txBody>
      </p:sp>
      <p:sp>
        <p:nvSpPr>
          <p:cNvPr id="373" name="Google Shape;373;p36"/>
          <p:cNvSpPr txBox="1"/>
          <p:nvPr/>
        </p:nvSpPr>
        <p:spPr>
          <a:xfrm>
            <a:off x="625621" y="2632690"/>
            <a:ext cx="7880700" cy="1454100"/>
          </a:xfrm>
          <a:prstGeom prst="rect">
            <a:avLst/>
          </a:prstGeom>
          <a:noFill/>
          <a:ln>
            <a:noFill/>
          </a:ln>
        </p:spPr>
        <p:txBody>
          <a:bodyPr anchorCtr="0" anchor="t" bIns="34275" lIns="68575" spcFirstLastPara="1" rIns="68575" wrap="square" tIns="34275">
            <a:noAutofit/>
          </a:bodyPr>
          <a:lstStyle/>
          <a:p>
            <a:pPr indent="0" lvl="1" marL="0" marR="0" rtl="0" algn="l">
              <a:spcBef>
                <a:spcPts val="0"/>
              </a:spcBef>
              <a:spcAft>
                <a:spcPts val="0"/>
              </a:spcAft>
              <a:buNone/>
            </a:pPr>
            <a:r>
              <a:rPr b="0" i="0" lang="en-GB" sz="3000" u="none" cap="none" strike="noStrike">
                <a:solidFill>
                  <a:schemeClr val="lt1"/>
                </a:solidFill>
                <a:latin typeface="Calibri"/>
                <a:ea typeface="Calibri"/>
                <a:cs typeface="Calibri"/>
                <a:sym typeface="Calibri"/>
              </a:rPr>
              <a:t>Instead of variables "name1", "name2", "name3",</a:t>
            </a:r>
            <a:endParaRPr b="0" i="0" sz="3000" u="none" cap="none" strike="noStrike">
              <a:solidFill>
                <a:schemeClr val="lt1"/>
              </a:solidFill>
              <a:latin typeface="Calibri"/>
              <a:ea typeface="Calibri"/>
              <a:cs typeface="Calibri"/>
              <a:sym typeface="Calibri"/>
            </a:endParaRPr>
          </a:p>
          <a:p>
            <a:pPr indent="0" lvl="1" marL="0" marR="0" rtl="0" algn="l">
              <a:spcBef>
                <a:spcPts val="0"/>
              </a:spcBef>
              <a:spcAft>
                <a:spcPts val="0"/>
              </a:spcAft>
              <a:buNone/>
            </a:pPr>
            <a:r>
              <a:rPr b="0" i="0" lang="en-GB" sz="3000" u="none" cap="none" strike="noStrike">
                <a:solidFill>
                  <a:schemeClr val="lt1"/>
                </a:solidFill>
                <a:latin typeface="Calibri"/>
                <a:ea typeface="Calibri"/>
                <a:cs typeface="Calibri"/>
                <a:sym typeface="Calibri"/>
              </a:rPr>
              <a:t> just use an array called names[].</a:t>
            </a:r>
            <a:endParaRPr sz="1100"/>
          </a:p>
          <a:p>
            <a:pPr indent="0" lvl="0" marL="0" marR="0" rtl="0" algn="l">
              <a:spcBef>
                <a:spcPts val="0"/>
              </a:spcBef>
              <a:spcAft>
                <a:spcPts val="0"/>
              </a:spcAft>
              <a:buNone/>
            </a:pPr>
            <a:r>
              <a:t/>
            </a:r>
            <a:endParaRPr sz="30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377" name="Shape 377"/>
        <p:cNvGrpSpPr/>
        <p:nvPr/>
      </p:nvGrpSpPr>
      <p:grpSpPr>
        <a:xfrm>
          <a:off x="0" y="0"/>
          <a:ext cx="0" cy="0"/>
          <a:chOff x="0" y="0"/>
          <a:chExt cx="0" cy="0"/>
        </a:xfrm>
      </p:grpSpPr>
      <p:sp>
        <p:nvSpPr>
          <p:cNvPr id="378" name="Google Shape;378;p37"/>
          <p:cNvSpPr txBox="1"/>
          <p:nvPr>
            <p:ph type="title"/>
          </p:nvPr>
        </p:nvSpPr>
        <p:spPr>
          <a:xfrm>
            <a:off x="1392653" y="1237422"/>
            <a:ext cx="6172200" cy="856200"/>
          </a:xfrm>
          <a:prstGeom prst="rect">
            <a:avLst/>
          </a:prstGeom>
          <a:noFill/>
          <a:ln>
            <a:noFill/>
          </a:ln>
        </p:spPr>
        <p:txBody>
          <a:bodyPr anchorCtr="0" anchor="b" bIns="68575" lIns="68575" spcFirstLastPara="1" rIns="68575" wrap="square" tIns="68575">
            <a:normAutofit/>
          </a:bodyPr>
          <a:lstStyle/>
          <a:p>
            <a:pPr indent="0" lvl="0" marL="0" rtl="0" algn="l">
              <a:lnSpc>
                <a:spcPct val="90000"/>
              </a:lnSpc>
              <a:spcBef>
                <a:spcPts val="0"/>
              </a:spcBef>
              <a:spcAft>
                <a:spcPts val="0"/>
              </a:spcAft>
              <a:buClr>
                <a:srgbClr val="FB6F7A"/>
              </a:buClr>
              <a:buSzPts val="3600"/>
              <a:buFont typeface="Gill Sans"/>
              <a:buNone/>
            </a:pPr>
            <a:r>
              <a:rPr lang="en-GB" sz="3600">
                <a:solidFill>
                  <a:srgbClr val="FB6F7A"/>
                </a:solidFill>
                <a:latin typeface="Gill Sans"/>
                <a:ea typeface="Gill Sans"/>
                <a:cs typeface="Gill Sans"/>
                <a:sym typeface="Gill Sans"/>
              </a:rPr>
              <a:t>Arrays helps us to….</a:t>
            </a:r>
            <a:endParaRPr sz="3600">
              <a:solidFill>
                <a:srgbClr val="FB6F7A"/>
              </a:solidFill>
              <a:latin typeface="Gill Sans"/>
              <a:ea typeface="Gill Sans"/>
              <a:cs typeface="Gill Sans"/>
              <a:sym typeface="Gill Sans"/>
            </a:endParaRPr>
          </a:p>
        </p:txBody>
      </p:sp>
      <p:sp>
        <p:nvSpPr>
          <p:cNvPr id="379" name="Google Shape;379;p37"/>
          <p:cNvSpPr txBox="1"/>
          <p:nvPr>
            <p:ph idx="1" type="body"/>
          </p:nvPr>
        </p:nvSpPr>
        <p:spPr>
          <a:xfrm>
            <a:off x="1392653" y="2093546"/>
            <a:ext cx="6172200" cy="2598900"/>
          </a:xfrm>
          <a:prstGeom prst="rect">
            <a:avLst/>
          </a:prstGeom>
          <a:noFill/>
          <a:ln>
            <a:noFill/>
          </a:ln>
        </p:spPr>
        <p:txBody>
          <a:bodyPr anchorCtr="0" anchor="t" bIns="68575" lIns="68575" spcFirstLastPara="1" rIns="68575" wrap="square" tIns="68575">
            <a:normAutofit/>
          </a:bodyPr>
          <a:lstStyle/>
          <a:p>
            <a:pPr indent="0" lvl="0" marL="25400" rtl="0" algn="l">
              <a:lnSpc>
                <a:spcPct val="90000"/>
              </a:lnSpc>
              <a:spcBef>
                <a:spcPts val="0"/>
              </a:spcBef>
              <a:spcAft>
                <a:spcPts val="0"/>
              </a:spcAft>
              <a:buClr>
                <a:schemeClr val="lt1"/>
              </a:buClr>
              <a:buSzPts val="2700"/>
              <a:buNone/>
            </a:pPr>
            <a:r>
              <a:rPr lang="en-GB" sz="2700">
                <a:solidFill>
                  <a:schemeClr val="lt1"/>
                </a:solidFill>
              </a:rPr>
              <a:t>Organise many variables into a container</a:t>
            </a:r>
            <a:endParaRPr sz="2700">
              <a:solidFill>
                <a:schemeClr val="lt1"/>
              </a:solidFill>
            </a:endParaRPr>
          </a:p>
          <a:p>
            <a:pPr indent="0" lvl="0" marL="25400" rtl="0" algn="l">
              <a:lnSpc>
                <a:spcPct val="90000"/>
              </a:lnSpc>
              <a:spcBef>
                <a:spcPts val="0"/>
              </a:spcBef>
              <a:spcAft>
                <a:spcPts val="1200"/>
              </a:spcAft>
              <a:buClr>
                <a:schemeClr val="lt1"/>
              </a:buClr>
              <a:buSzPts val="2700"/>
              <a:buNone/>
            </a:pPr>
            <a:r>
              <a:rPr lang="en-GB" sz="2700">
                <a:solidFill>
                  <a:schemeClr val="lt1"/>
                </a:solidFill>
              </a:rPr>
              <a:t>Make lists/groups/collections (Names, Numbers, etc)</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383" name="Shape 383"/>
        <p:cNvGrpSpPr/>
        <p:nvPr/>
      </p:nvGrpSpPr>
      <p:grpSpPr>
        <a:xfrm>
          <a:off x="0" y="0"/>
          <a:ext cx="0" cy="0"/>
          <a:chOff x="0" y="0"/>
          <a:chExt cx="0" cy="0"/>
        </a:xfrm>
      </p:grpSpPr>
      <p:sp>
        <p:nvSpPr>
          <p:cNvPr id="384" name="Google Shape;384;p38"/>
          <p:cNvSpPr txBox="1"/>
          <p:nvPr>
            <p:ph type="title"/>
          </p:nvPr>
        </p:nvSpPr>
        <p:spPr>
          <a:xfrm>
            <a:off x="2908781" y="933940"/>
            <a:ext cx="6172200" cy="856200"/>
          </a:xfrm>
          <a:prstGeom prst="rect">
            <a:avLst/>
          </a:prstGeom>
          <a:noFill/>
          <a:ln>
            <a:noFill/>
          </a:ln>
        </p:spPr>
        <p:txBody>
          <a:bodyPr anchorCtr="0" anchor="b" bIns="68575" lIns="68575" spcFirstLastPara="1" rIns="68575" wrap="square" tIns="68575">
            <a:normAutofit/>
          </a:bodyPr>
          <a:lstStyle/>
          <a:p>
            <a:pPr indent="0" lvl="0" marL="0" rtl="0" algn="l">
              <a:lnSpc>
                <a:spcPct val="90000"/>
              </a:lnSpc>
              <a:spcBef>
                <a:spcPts val="0"/>
              </a:spcBef>
              <a:spcAft>
                <a:spcPts val="0"/>
              </a:spcAft>
              <a:buClr>
                <a:srgbClr val="00B498"/>
              </a:buClr>
              <a:buSzPts val="3600"/>
              <a:buFont typeface="Calibri"/>
              <a:buNone/>
            </a:pPr>
            <a:r>
              <a:rPr b="1" lang="en-GB" sz="3600">
                <a:solidFill>
                  <a:srgbClr val="00B498"/>
                </a:solidFill>
              </a:rPr>
              <a:t>Array Terminology</a:t>
            </a:r>
            <a:endParaRPr/>
          </a:p>
        </p:txBody>
      </p:sp>
      <p:pic>
        <p:nvPicPr>
          <p:cNvPr id="385" name="Google Shape;385;p38"/>
          <p:cNvPicPr preferRelativeResize="0"/>
          <p:nvPr/>
        </p:nvPicPr>
        <p:blipFill rotWithShape="1">
          <a:blip r:embed="rId3">
            <a:alphaModFix/>
          </a:blip>
          <a:srcRect b="0" l="0" r="0" t="0"/>
          <a:stretch/>
        </p:blipFill>
        <p:spPr>
          <a:xfrm>
            <a:off x="2942813" y="1856756"/>
            <a:ext cx="3143250" cy="1271588"/>
          </a:xfrm>
          <a:prstGeom prst="rect">
            <a:avLst/>
          </a:prstGeom>
          <a:noFill/>
          <a:ln>
            <a:noFill/>
          </a:ln>
        </p:spPr>
      </p:pic>
      <p:cxnSp>
        <p:nvCxnSpPr>
          <p:cNvPr id="386" name="Google Shape;386;p38"/>
          <p:cNvCxnSpPr/>
          <p:nvPr/>
        </p:nvCxnSpPr>
        <p:spPr>
          <a:xfrm flipH="1">
            <a:off x="2653858" y="2313413"/>
            <a:ext cx="1438800" cy="286200"/>
          </a:xfrm>
          <a:prstGeom prst="straightConnector1">
            <a:avLst/>
          </a:prstGeom>
          <a:noFill/>
          <a:ln cap="flat" cmpd="sng" w="9525">
            <a:solidFill>
              <a:srgbClr val="E21B70"/>
            </a:solidFill>
            <a:prstDash val="solid"/>
            <a:miter lim="800000"/>
            <a:headEnd len="sm" w="sm" type="none"/>
            <a:tailEnd len="lg" w="lg" type="triangle"/>
          </a:ln>
        </p:spPr>
      </p:cxnSp>
      <p:sp>
        <p:nvSpPr>
          <p:cNvPr id="387" name="Google Shape;387;p38"/>
          <p:cNvSpPr txBox="1"/>
          <p:nvPr/>
        </p:nvSpPr>
        <p:spPr>
          <a:xfrm>
            <a:off x="1181363" y="2551563"/>
            <a:ext cx="1713000" cy="376500"/>
          </a:xfrm>
          <a:prstGeom prst="rect">
            <a:avLst/>
          </a:prstGeom>
          <a:noFill/>
          <a:ln>
            <a:noFill/>
          </a:ln>
        </p:spPr>
        <p:txBody>
          <a:bodyPr anchorCtr="0" anchor="t" bIns="68575" lIns="68575" spcFirstLastPara="1" rIns="68575" wrap="square" tIns="68575">
            <a:noAutofit/>
          </a:bodyPr>
          <a:lstStyle/>
          <a:p>
            <a:pPr indent="0" lvl="0" marL="0" marR="0" rtl="0" algn="r">
              <a:spcBef>
                <a:spcPts val="0"/>
              </a:spcBef>
              <a:spcAft>
                <a:spcPts val="0"/>
              </a:spcAft>
              <a:buNone/>
            </a:pPr>
            <a:r>
              <a:rPr b="1" i="1" lang="en-GB" sz="2100">
                <a:solidFill>
                  <a:schemeClr val="lt1"/>
                </a:solidFill>
                <a:latin typeface="Calibri"/>
                <a:ea typeface="Calibri"/>
                <a:cs typeface="Calibri"/>
                <a:sym typeface="Calibri"/>
              </a:rPr>
              <a:t>element</a:t>
            </a:r>
            <a:endParaRPr sz="1100"/>
          </a:p>
        </p:txBody>
      </p:sp>
      <p:cxnSp>
        <p:nvCxnSpPr>
          <p:cNvPr id="388" name="Google Shape;388;p38"/>
          <p:cNvCxnSpPr/>
          <p:nvPr/>
        </p:nvCxnSpPr>
        <p:spPr>
          <a:xfrm>
            <a:off x="4283288" y="2970563"/>
            <a:ext cx="0" cy="331200"/>
          </a:xfrm>
          <a:prstGeom prst="straightConnector1">
            <a:avLst/>
          </a:prstGeom>
          <a:noFill/>
          <a:ln cap="flat" cmpd="sng" w="19050">
            <a:solidFill>
              <a:schemeClr val="dk2"/>
            </a:solidFill>
            <a:prstDash val="solid"/>
            <a:round/>
            <a:headEnd len="sm" w="sm" type="none"/>
            <a:tailEnd len="lg" w="lg" type="triangle"/>
          </a:ln>
        </p:spPr>
      </p:cxnSp>
      <p:sp>
        <p:nvSpPr>
          <p:cNvPr id="389" name="Google Shape;389;p38"/>
          <p:cNvSpPr txBox="1"/>
          <p:nvPr/>
        </p:nvSpPr>
        <p:spPr>
          <a:xfrm>
            <a:off x="3726450" y="3236420"/>
            <a:ext cx="2665800" cy="1956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None/>
            </a:pPr>
            <a:r>
              <a:rPr b="1" lang="en-GB" sz="1800">
                <a:solidFill>
                  <a:schemeClr val="lt1"/>
                </a:solidFill>
                <a:latin typeface="Calibri"/>
                <a:ea typeface="Calibri"/>
                <a:cs typeface="Calibri"/>
                <a:sym typeface="Calibri"/>
              </a:rPr>
              <a:t>index or </a:t>
            </a:r>
            <a:r>
              <a:rPr b="1" i="1" lang="en-GB" sz="1800">
                <a:solidFill>
                  <a:schemeClr val="lt1"/>
                </a:solidFill>
                <a:latin typeface="Calibri"/>
                <a:ea typeface="Calibri"/>
                <a:cs typeface="Calibri"/>
                <a:sym typeface="Calibri"/>
              </a:rPr>
              <a:t>subscript or key</a:t>
            </a:r>
            <a:endParaRPr sz="1100"/>
          </a:p>
        </p:txBody>
      </p:sp>
      <p:sp>
        <p:nvSpPr>
          <p:cNvPr id="390" name="Google Shape;390;p38"/>
          <p:cNvSpPr txBox="1"/>
          <p:nvPr/>
        </p:nvSpPr>
        <p:spPr>
          <a:xfrm>
            <a:off x="2908781" y="3738076"/>
            <a:ext cx="2423100" cy="456600"/>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None/>
            </a:pPr>
            <a:r>
              <a:rPr lang="en-GB" sz="2200">
                <a:solidFill>
                  <a:schemeClr val="lt1"/>
                </a:solidFill>
                <a:latin typeface="Calibri"/>
                <a:ea typeface="Calibri"/>
                <a:cs typeface="Calibri"/>
                <a:sym typeface="Calibri"/>
              </a:rPr>
              <a:t>console.log(list</a:t>
            </a:r>
            <a:r>
              <a:rPr b="1" lang="en-GB" sz="2200">
                <a:solidFill>
                  <a:schemeClr val="lt1"/>
                </a:solidFill>
                <a:latin typeface="Calibri"/>
                <a:ea typeface="Calibri"/>
                <a:cs typeface="Calibri"/>
                <a:sym typeface="Calibri"/>
              </a:rPr>
              <a:t>[0]</a:t>
            </a:r>
            <a:r>
              <a:rPr lang="en-GB" sz="2200">
                <a:solidFill>
                  <a:schemeClr val="lt1"/>
                </a:solidFill>
                <a:latin typeface="Calibri"/>
                <a:ea typeface="Calibri"/>
                <a:cs typeface="Calibri"/>
                <a:sym typeface="Calibri"/>
              </a:rPr>
              <a:t>)</a:t>
            </a:r>
            <a:endParaRPr sz="1100"/>
          </a:p>
        </p:txBody>
      </p:sp>
      <p:sp>
        <p:nvSpPr>
          <p:cNvPr id="391" name="Google Shape;391;p38"/>
          <p:cNvSpPr txBox="1"/>
          <p:nvPr/>
        </p:nvSpPr>
        <p:spPr>
          <a:xfrm>
            <a:off x="6392331" y="3705283"/>
            <a:ext cx="1732800" cy="2604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None/>
            </a:pPr>
            <a:r>
              <a:rPr b="1" lang="en-GB" sz="2700">
                <a:solidFill>
                  <a:schemeClr val="lt1"/>
                </a:solidFill>
                <a:latin typeface="Calibri"/>
                <a:ea typeface="Calibri"/>
                <a:cs typeface="Calibri"/>
                <a:sym typeface="Calibri"/>
              </a:rPr>
              <a:t>accessor</a:t>
            </a:r>
            <a:endParaRPr b="1" sz="2700">
              <a:solidFill>
                <a:schemeClr val="lt1"/>
              </a:solidFill>
              <a:latin typeface="Calibri"/>
              <a:ea typeface="Calibri"/>
              <a:cs typeface="Calibri"/>
              <a:sym typeface="Calibri"/>
            </a:endParaRPr>
          </a:p>
        </p:txBody>
      </p:sp>
      <p:cxnSp>
        <p:nvCxnSpPr>
          <p:cNvPr id="392" name="Google Shape;392;p38"/>
          <p:cNvCxnSpPr/>
          <p:nvPr/>
        </p:nvCxnSpPr>
        <p:spPr>
          <a:xfrm flipH="1">
            <a:off x="4877330" y="3965713"/>
            <a:ext cx="1515000" cy="65700"/>
          </a:xfrm>
          <a:prstGeom prst="straightConnector1">
            <a:avLst/>
          </a:prstGeom>
          <a:noFill/>
          <a:ln cap="flat" cmpd="sng" w="9525">
            <a:solidFill>
              <a:schemeClr val="accent2"/>
            </a:solidFill>
            <a:prstDash val="solid"/>
            <a:miter lim="800000"/>
            <a:headEnd len="sm" w="sm" type="none"/>
            <a:tailEnd len="lg" w="lg"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396" name="Shape 396"/>
        <p:cNvGrpSpPr/>
        <p:nvPr/>
      </p:nvGrpSpPr>
      <p:grpSpPr>
        <a:xfrm>
          <a:off x="0" y="0"/>
          <a:ext cx="0" cy="0"/>
          <a:chOff x="0" y="0"/>
          <a:chExt cx="0" cy="0"/>
        </a:xfrm>
      </p:grpSpPr>
      <p:sp>
        <p:nvSpPr>
          <p:cNvPr id="397" name="Google Shape;397;p39"/>
          <p:cNvSpPr txBox="1"/>
          <p:nvPr>
            <p:ph type="title"/>
          </p:nvPr>
        </p:nvSpPr>
        <p:spPr>
          <a:xfrm>
            <a:off x="0" y="1754372"/>
            <a:ext cx="9144000" cy="1777500"/>
          </a:xfrm>
          <a:prstGeom prst="rect">
            <a:avLst/>
          </a:prstGeom>
          <a:noFill/>
          <a:ln>
            <a:noFill/>
          </a:ln>
        </p:spPr>
        <p:txBody>
          <a:bodyPr anchorCtr="0" anchor="ctr" bIns="334850" lIns="334850" spcFirstLastPara="1" rIns="334850" wrap="square" tIns="334850">
            <a:normAutofit/>
          </a:bodyPr>
          <a:lstStyle/>
          <a:p>
            <a:pPr indent="0" lvl="0" marL="0" rtl="0" algn="ctr">
              <a:lnSpc>
                <a:spcPct val="90000"/>
              </a:lnSpc>
              <a:spcBef>
                <a:spcPts val="0"/>
              </a:spcBef>
              <a:spcAft>
                <a:spcPts val="0"/>
              </a:spcAft>
              <a:buClr>
                <a:schemeClr val="lt1"/>
              </a:buClr>
              <a:buSzPts val="2100"/>
              <a:buFont typeface="Courier"/>
              <a:buNone/>
            </a:pPr>
            <a:r>
              <a:rPr lang="en-GB" sz="2100">
                <a:solidFill>
                  <a:schemeClr val="lt1"/>
                </a:solidFill>
                <a:latin typeface="Courier"/>
                <a:ea typeface="Courier"/>
                <a:cs typeface="Courier"/>
                <a:sym typeface="Courier"/>
              </a:rPr>
              <a:t>colors= [</a:t>
            </a:r>
            <a:r>
              <a:rPr lang="en-GB" sz="2100">
                <a:solidFill>
                  <a:srgbClr val="F2717A"/>
                </a:solidFill>
                <a:latin typeface="Courier"/>
                <a:ea typeface="Courier"/>
                <a:cs typeface="Courier"/>
                <a:sym typeface="Courier"/>
              </a:rPr>
              <a:t>’pink’</a:t>
            </a:r>
            <a:r>
              <a:rPr lang="en-GB" sz="2100">
                <a:solidFill>
                  <a:schemeClr val="lt1"/>
                </a:solidFill>
                <a:latin typeface="Courier"/>
                <a:ea typeface="Courier"/>
                <a:cs typeface="Courier"/>
                <a:sym typeface="Courier"/>
              </a:rPr>
              <a:t>,</a:t>
            </a:r>
            <a:r>
              <a:rPr lang="en-GB" sz="2100">
                <a:solidFill>
                  <a:srgbClr val="FDB834"/>
                </a:solidFill>
                <a:latin typeface="Courier"/>
                <a:ea typeface="Courier"/>
                <a:cs typeface="Courier"/>
                <a:sym typeface="Courier"/>
              </a:rPr>
              <a:t>’yellow’</a:t>
            </a:r>
            <a:r>
              <a:rPr lang="en-GB" sz="2100">
                <a:solidFill>
                  <a:srgbClr val="FFFFFF"/>
                </a:solidFill>
                <a:latin typeface="Courier"/>
                <a:ea typeface="Courier"/>
                <a:cs typeface="Courier"/>
                <a:sym typeface="Courier"/>
              </a:rPr>
              <a:t>,</a:t>
            </a:r>
            <a:r>
              <a:rPr lang="en-GB" sz="2100">
                <a:solidFill>
                  <a:srgbClr val="00A996"/>
                </a:solidFill>
                <a:latin typeface="Courier"/>
                <a:ea typeface="Courier"/>
                <a:cs typeface="Courier"/>
                <a:sym typeface="Courier"/>
              </a:rPr>
              <a:t>‘green’</a:t>
            </a:r>
            <a:r>
              <a:rPr lang="en-GB" sz="2100">
                <a:solidFill>
                  <a:srgbClr val="FFFFFF"/>
                </a:solidFill>
                <a:latin typeface="Courier"/>
                <a:ea typeface="Courier"/>
                <a:cs typeface="Courier"/>
                <a:sym typeface="Courier"/>
              </a:rPr>
              <a:t>];</a:t>
            </a:r>
            <a:endParaRPr sz="900">
              <a:solidFill>
                <a:srgbClr val="000000"/>
              </a:solidFill>
              <a:latin typeface="Courier"/>
              <a:ea typeface="Courier"/>
              <a:cs typeface="Courier"/>
              <a:sym typeface="Courier"/>
            </a:endParaRPr>
          </a:p>
        </p:txBody>
      </p:sp>
      <p:sp>
        <p:nvSpPr>
          <p:cNvPr id="398" name="Google Shape;398;p39"/>
          <p:cNvSpPr/>
          <p:nvPr/>
        </p:nvSpPr>
        <p:spPr>
          <a:xfrm>
            <a:off x="3622262" y="2020343"/>
            <a:ext cx="3330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500">
                <a:solidFill>
                  <a:srgbClr val="F2717A"/>
                </a:solidFill>
                <a:latin typeface="Courier"/>
                <a:ea typeface="Courier"/>
                <a:cs typeface="Courier"/>
                <a:sym typeface="Courier"/>
              </a:rPr>
              <a:t>0</a:t>
            </a:r>
            <a:endParaRPr sz="1500">
              <a:solidFill>
                <a:schemeClr val="dk1"/>
              </a:solidFill>
              <a:latin typeface="Calibri"/>
              <a:ea typeface="Calibri"/>
              <a:cs typeface="Calibri"/>
              <a:sym typeface="Calibri"/>
            </a:endParaRPr>
          </a:p>
        </p:txBody>
      </p:sp>
      <p:sp>
        <p:nvSpPr>
          <p:cNvPr id="399" name="Google Shape;399;p39"/>
          <p:cNvSpPr/>
          <p:nvPr/>
        </p:nvSpPr>
        <p:spPr>
          <a:xfrm>
            <a:off x="4883471" y="2025796"/>
            <a:ext cx="2541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500">
                <a:solidFill>
                  <a:srgbClr val="FDB834"/>
                </a:solidFill>
                <a:latin typeface="Courier"/>
                <a:ea typeface="Courier"/>
                <a:cs typeface="Courier"/>
                <a:sym typeface="Courier"/>
              </a:rPr>
              <a:t>1</a:t>
            </a:r>
            <a:endParaRPr sz="1500">
              <a:solidFill>
                <a:schemeClr val="dk1"/>
              </a:solidFill>
              <a:latin typeface="Calibri"/>
              <a:ea typeface="Calibri"/>
              <a:cs typeface="Calibri"/>
              <a:sym typeface="Calibri"/>
            </a:endParaRPr>
          </a:p>
        </p:txBody>
      </p:sp>
      <p:sp>
        <p:nvSpPr>
          <p:cNvPr id="400" name="Google Shape;400;p39"/>
          <p:cNvSpPr/>
          <p:nvPr/>
        </p:nvSpPr>
        <p:spPr>
          <a:xfrm>
            <a:off x="6289155" y="2041746"/>
            <a:ext cx="2541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500">
                <a:solidFill>
                  <a:srgbClr val="00A996"/>
                </a:solidFill>
                <a:latin typeface="Courier"/>
                <a:ea typeface="Courier"/>
                <a:cs typeface="Courier"/>
                <a:sym typeface="Courier"/>
              </a:rPr>
              <a:t>2</a:t>
            </a:r>
            <a:endParaRPr sz="1500">
              <a:solidFill>
                <a:schemeClr val="dk1"/>
              </a:solidFill>
              <a:latin typeface="Calibri"/>
              <a:ea typeface="Calibri"/>
              <a:cs typeface="Calibri"/>
              <a:sym typeface="Calibri"/>
            </a:endParaRPr>
          </a:p>
        </p:txBody>
      </p:sp>
      <p:cxnSp>
        <p:nvCxnSpPr>
          <p:cNvPr id="401" name="Google Shape;401;p39"/>
          <p:cNvCxnSpPr/>
          <p:nvPr/>
        </p:nvCxnSpPr>
        <p:spPr>
          <a:xfrm rot="10800000">
            <a:off x="3741788" y="2301529"/>
            <a:ext cx="0" cy="199200"/>
          </a:xfrm>
          <a:prstGeom prst="straightConnector1">
            <a:avLst/>
          </a:prstGeom>
          <a:noFill/>
          <a:ln cap="flat" cmpd="sng" w="25400">
            <a:solidFill>
              <a:srgbClr val="969696"/>
            </a:solidFill>
            <a:prstDash val="solid"/>
            <a:round/>
            <a:headEnd len="med" w="med" type="none"/>
            <a:tailEnd len="med" w="med" type="none"/>
          </a:ln>
        </p:spPr>
      </p:cxnSp>
      <p:cxnSp>
        <p:nvCxnSpPr>
          <p:cNvPr id="402" name="Google Shape;402;p39"/>
          <p:cNvCxnSpPr/>
          <p:nvPr/>
        </p:nvCxnSpPr>
        <p:spPr>
          <a:xfrm rot="10800000">
            <a:off x="5016482" y="2301104"/>
            <a:ext cx="0" cy="199200"/>
          </a:xfrm>
          <a:prstGeom prst="straightConnector1">
            <a:avLst/>
          </a:prstGeom>
          <a:noFill/>
          <a:ln cap="flat" cmpd="sng" w="25400">
            <a:solidFill>
              <a:srgbClr val="969696"/>
            </a:solidFill>
            <a:prstDash val="solid"/>
            <a:round/>
            <a:headEnd len="med" w="med" type="none"/>
            <a:tailEnd len="med" w="med" type="none"/>
          </a:ln>
        </p:spPr>
      </p:cxnSp>
      <p:cxnSp>
        <p:nvCxnSpPr>
          <p:cNvPr id="403" name="Google Shape;403;p39"/>
          <p:cNvCxnSpPr/>
          <p:nvPr/>
        </p:nvCxnSpPr>
        <p:spPr>
          <a:xfrm rot="10800000">
            <a:off x="6412637" y="2299449"/>
            <a:ext cx="0" cy="199200"/>
          </a:xfrm>
          <a:prstGeom prst="straightConnector1">
            <a:avLst/>
          </a:prstGeom>
          <a:noFill/>
          <a:ln cap="flat" cmpd="sng" w="25400">
            <a:solidFill>
              <a:srgbClr val="969696"/>
            </a:solidFill>
            <a:prstDash val="solid"/>
            <a:round/>
            <a:headEnd len="med" w="med" type="none"/>
            <a:tailEnd len="med" w="med" type="none"/>
          </a:ln>
        </p:spPr>
      </p:cxnSp>
      <p:sp>
        <p:nvSpPr>
          <p:cNvPr id="404" name="Google Shape;404;p39"/>
          <p:cNvSpPr txBox="1"/>
          <p:nvPr/>
        </p:nvSpPr>
        <p:spPr>
          <a:xfrm>
            <a:off x="0" y="928981"/>
            <a:ext cx="9144000" cy="9942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lt1"/>
              </a:buClr>
              <a:buSzPts val="5000"/>
              <a:buFont typeface="Gill Sans"/>
              <a:buNone/>
            </a:pPr>
            <a:r>
              <a:rPr lang="en-GB" sz="5000">
                <a:solidFill>
                  <a:schemeClr val="lt1"/>
                </a:solidFill>
                <a:latin typeface="Gill Sans"/>
                <a:ea typeface="Gill Sans"/>
                <a:cs typeface="Gill Sans"/>
                <a:sym typeface="Gill Sans"/>
              </a:rPr>
              <a:t>ARRAY INDEXING</a:t>
            </a:r>
            <a:endParaRPr sz="1100"/>
          </a:p>
        </p:txBody>
      </p:sp>
      <p:grpSp>
        <p:nvGrpSpPr>
          <p:cNvPr id="405" name="Google Shape;405;p39"/>
          <p:cNvGrpSpPr/>
          <p:nvPr/>
        </p:nvGrpSpPr>
        <p:grpSpPr>
          <a:xfrm rot="10800000">
            <a:off x="3756573" y="2879681"/>
            <a:ext cx="2834728" cy="272819"/>
            <a:chOff x="0" y="0"/>
            <a:chExt cx="3060600" cy="374700"/>
          </a:xfrm>
        </p:grpSpPr>
        <p:cxnSp>
          <p:nvCxnSpPr>
            <p:cNvPr id="406" name="Google Shape;406;p39"/>
            <p:cNvCxnSpPr/>
            <p:nvPr/>
          </p:nvCxnSpPr>
          <p:spPr>
            <a:xfrm>
              <a:off x="12700" y="190499"/>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407" name="Google Shape;407;p39"/>
            <p:cNvCxnSpPr/>
            <p:nvPr/>
          </p:nvCxnSpPr>
          <p:spPr>
            <a:xfrm>
              <a:off x="3047999" y="190500"/>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408" name="Google Shape;408;p39"/>
            <p:cNvCxnSpPr/>
            <p:nvPr/>
          </p:nvCxnSpPr>
          <p:spPr>
            <a:xfrm>
              <a:off x="1530350" y="0"/>
              <a:ext cx="0" cy="190500"/>
            </a:xfrm>
            <a:prstGeom prst="straightConnector1">
              <a:avLst/>
            </a:prstGeom>
            <a:noFill/>
            <a:ln cap="flat" cmpd="sng" w="25400">
              <a:solidFill>
                <a:srgbClr val="969696"/>
              </a:solidFill>
              <a:prstDash val="solid"/>
              <a:round/>
              <a:headEnd len="med" w="med" type="none"/>
              <a:tailEnd len="med" w="med" type="none"/>
            </a:ln>
          </p:spPr>
        </p:cxnSp>
        <p:cxnSp>
          <p:nvCxnSpPr>
            <p:cNvPr id="409" name="Google Shape;409;p39"/>
            <p:cNvCxnSpPr/>
            <p:nvPr/>
          </p:nvCxnSpPr>
          <p:spPr>
            <a:xfrm>
              <a:off x="0" y="190500"/>
              <a:ext cx="3060600" cy="0"/>
            </a:xfrm>
            <a:prstGeom prst="straightConnector1">
              <a:avLst/>
            </a:prstGeom>
            <a:noFill/>
            <a:ln cap="flat" cmpd="sng" w="25400">
              <a:solidFill>
                <a:srgbClr val="969696"/>
              </a:solidFill>
              <a:prstDash val="solid"/>
              <a:round/>
              <a:headEnd len="med" w="med" type="none"/>
              <a:tailEnd len="med" w="med" type="none"/>
            </a:ln>
          </p:spPr>
        </p:cxnSp>
      </p:grpSp>
      <p:sp>
        <p:nvSpPr>
          <p:cNvPr id="410" name="Google Shape;410;p39"/>
          <p:cNvSpPr/>
          <p:nvPr/>
        </p:nvSpPr>
        <p:spPr>
          <a:xfrm>
            <a:off x="4467443" y="3234697"/>
            <a:ext cx="1164900" cy="164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200">
                <a:solidFill>
                  <a:srgbClr val="FFFFFF"/>
                </a:solidFill>
                <a:latin typeface="Calibri"/>
                <a:ea typeface="Calibri"/>
                <a:cs typeface="Calibri"/>
                <a:sym typeface="Calibri"/>
              </a:rPr>
              <a:t>Elements</a:t>
            </a:r>
            <a:endParaRPr i="1" sz="900">
              <a:solidFill>
                <a:srgbClr val="000000"/>
              </a:solidFill>
              <a:latin typeface="Calibri"/>
              <a:ea typeface="Calibri"/>
              <a:cs typeface="Calibri"/>
              <a:sym typeface="Calibri"/>
            </a:endParaRPr>
          </a:p>
        </p:txBody>
      </p:sp>
      <p:sp>
        <p:nvSpPr>
          <p:cNvPr id="411" name="Google Shape;411;p39"/>
          <p:cNvSpPr txBox="1"/>
          <p:nvPr/>
        </p:nvSpPr>
        <p:spPr>
          <a:xfrm>
            <a:off x="1684025" y="3726175"/>
            <a:ext cx="635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Calibri"/>
                <a:ea typeface="Calibri"/>
                <a:cs typeface="Calibri"/>
                <a:sym typeface="Calibri"/>
              </a:rPr>
              <a:t>Think of the index as an address of this particular element in the memory. </a:t>
            </a:r>
            <a:endParaRPr>
              <a:solidFill>
                <a:schemeClr val="lt1"/>
              </a:solidFill>
              <a:latin typeface="Calibri"/>
              <a:ea typeface="Calibri"/>
              <a:cs typeface="Calibri"/>
              <a:sym typeface="Calibri"/>
            </a:endParaRPr>
          </a:p>
          <a:p>
            <a:pPr indent="0" lvl="0" marL="0" rtl="0" algn="l">
              <a:spcBef>
                <a:spcPts val="0"/>
              </a:spcBef>
              <a:spcAft>
                <a:spcPts val="0"/>
              </a:spcAft>
              <a:buNone/>
            </a:pPr>
            <a:r>
              <a:rPr b="1" lang="en-GB">
                <a:solidFill>
                  <a:schemeClr val="lt1"/>
                </a:solidFill>
                <a:latin typeface="Calibri"/>
                <a:ea typeface="Calibri"/>
                <a:cs typeface="Calibri"/>
                <a:sym typeface="Calibri"/>
              </a:rPr>
              <a:t>‘Yellow’</a:t>
            </a:r>
            <a:r>
              <a:rPr lang="en-GB">
                <a:solidFill>
                  <a:schemeClr val="lt1"/>
                </a:solidFill>
                <a:latin typeface="Calibri"/>
                <a:ea typeface="Calibri"/>
                <a:cs typeface="Calibri"/>
                <a:sym typeface="Calibri"/>
              </a:rPr>
              <a:t> is store at </a:t>
            </a:r>
            <a:r>
              <a:rPr b="1" lang="en-GB">
                <a:solidFill>
                  <a:schemeClr val="lt1"/>
                </a:solidFill>
                <a:latin typeface="Calibri"/>
                <a:ea typeface="Calibri"/>
                <a:cs typeface="Calibri"/>
                <a:sym typeface="Calibri"/>
              </a:rPr>
              <a:t>colors[1]</a:t>
            </a:r>
            <a:r>
              <a:rPr lang="en-GB">
                <a:solidFill>
                  <a:schemeClr val="lt1"/>
                </a:solidFill>
                <a:latin typeface="Calibri"/>
                <a:ea typeface="Calibri"/>
                <a:cs typeface="Calibri"/>
                <a:sym typeface="Calibri"/>
              </a:rPr>
              <a:t> that means on the </a:t>
            </a:r>
            <a:r>
              <a:rPr b="1" lang="en-GB">
                <a:solidFill>
                  <a:schemeClr val="lt1"/>
                </a:solidFill>
                <a:latin typeface="Calibri"/>
                <a:ea typeface="Calibri"/>
                <a:cs typeface="Calibri"/>
                <a:sym typeface="Calibri"/>
              </a:rPr>
              <a:t>second location </a:t>
            </a:r>
            <a:r>
              <a:rPr lang="en-GB">
                <a:solidFill>
                  <a:schemeClr val="lt1"/>
                </a:solidFill>
                <a:latin typeface="Calibri"/>
                <a:ea typeface="Calibri"/>
                <a:cs typeface="Calibri"/>
                <a:sym typeface="Calibri"/>
              </a:rPr>
              <a:t>in the array</a:t>
            </a:r>
            <a:endParaRPr>
              <a:solidFill>
                <a:schemeClr val="lt1"/>
              </a:solidFill>
              <a:latin typeface="Calibri"/>
              <a:ea typeface="Calibri"/>
              <a:cs typeface="Calibri"/>
              <a:sym typeface="Calibri"/>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500"/>
                                        <p:tgtEl>
                                          <p:spTgt spid="4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415" name="Shape 415"/>
        <p:cNvGrpSpPr/>
        <p:nvPr/>
      </p:nvGrpSpPr>
      <p:grpSpPr>
        <a:xfrm>
          <a:off x="0" y="0"/>
          <a:ext cx="0" cy="0"/>
          <a:chOff x="0" y="0"/>
          <a:chExt cx="0" cy="0"/>
        </a:xfrm>
      </p:grpSpPr>
      <p:sp>
        <p:nvSpPr>
          <p:cNvPr id="416" name="Google Shape;416;p40"/>
          <p:cNvSpPr txBox="1"/>
          <p:nvPr>
            <p:ph type="title"/>
          </p:nvPr>
        </p:nvSpPr>
        <p:spPr>
          <a:xfrm>
            <a:off x="1420925" y="404128"/>
            <a:ext cx="6172200" cy="856200"/>
          </a:xfrm>
          <a:prstGeom prst="rect">
            <a:avLst/>
          </a:prstGeom>
          <a:noFill/>
          <a:ln>
            <a:noFill/>
          </a:ln>
        </p:spPr>
        <p:txBody>
          <a:bodyPr anchorCtr="0" anchor="b" bIns="68575" lIns="68575" spcFirstLastPara="1" rIns="68575" wrap="square" tIns="68575">
            <a:normAutofit/>
          </a:bodyPr>
          <a:lstStyle/>
          <a:p>
            <a:pPr indent="0" lvl="0" marL="0" rtl="0" algn="ctr">
              <a:lnSpc>
                <a:spcPct val="90000"/>
              </a:lnSpc>
              <a:spcBef>
                <a:spcPts val="0"/>
              </a:spcBef>
              <a:spcAft>
                <a:spcPts val="0"/>
              </a:spcAft>
              <a:buClr>
                <a:srgbClr val="00B498"/>
              </a:buClr>
              <a:buSzPts val="3600"/>
              <a:buFont typeface="Calibri"/>
              <a:buNone/>
            </a:pPr>
            <a:r>
              <a:rPr b="1" lang="en-GB" sz="3600">
                <a:solidFill>
                  <a:srgbClr val="00B498"/>
                </a:solidFill>
              </a:rPr>
              <a:t>Defining Arrays</a:t>
            </a:r>
            <a:endParaRPr/>
          </a:p>
        </p:txBody>
      </p:sp>
      <p:sp>
        <p:nvSpPr>
          <p:cNvPr id="417" name="Google Shape;417;p40"/>
          <p:cNvSpPr txBox="1"/>
          <p:nvPr>
            <p:ph idx="1" type="body"/>
          </p:nvPr>
        </p:nvSpPr>
        <p:spPr>
          <a:xfrm>
            <a:off x="1848786" y="1755702"/>
            <a:ext cx="6172200" cy="2598900"/>
          </a:xfrm>
          <a:prstGeom prst="rect">
            <a:avLst/>
          </a:prstGeom>
          <a:noFill/>
          <a:ln>
            <a:noFill/>
          </a:ln>
        </p:spPr>
        <p:txBody>
          <a:bodyPr anchorCtr="0" anchor="t" bIns="68575" lIns="68575" spcFirstLastPara="1" rIns="68575" wrap="square" tIns="68575">
            <a:normAutofit/>
          </a:bodyPr>
          <a:lstStyle/>
          <a:p>
            <a:pPr indent="0" lvl="0" marL="0" rtl="0" algn="l">
              <a:lnSpc>
                <a:spcPct val="90000"/>
              </a:lnSpc>
              <a:spcBef>
                <a:spcPts val="0"/>
              </a:spcBef>
              <a:spcAft>
                <a:spcPts val="0"/>
              </a:spcAft>
              <a:buClr>
                <a:schemeClr val="lt1"/>
              </a:buClr>
              <a:buSzPts val="2100"/>
              <a:buNone/>
            </a:pPr>
            <a:r>
              <a:rPr lang="en-GB">
                <a:solidFill>
                  <a:schemeClr val="lt1"/>
                </a:solidFill>
                <a:latin typeface="Courier New"/>
                <a:ea typeface="Courier New"/>
                <a:cs typeface="Courier New"/>
                <a:sym typeface="Courier New"/>
              </a:rPr>
              <a:t>let list=[];</a:t>
            </a:r>
            <a:endParaRPr/>
          </a:p>
          <a:p>
            <a:pPr indent="0" lvl="0" marL="0" rtl="0" algn="l">
              <a:lnSpc>
                <a:spcPct val="90000"/>
              </a:lnSpc>
              <a:spcBef>
                <a:spcPts val="0"/>
              </a:spcBef>
              <a:spcAft>
                <a:spcPts val="0"/>
              </a:spcAft>
              <a:buClr>
                <a:schemeClr val="lt1"/>
              </a:buClr>
              <a:buSzPts val="2100"/>
              <a:buNone/>
            </a:pPr>
            <a:r>
              <a:rPr lang="en-GB">
                <a:solidFill>
                  <a:schemeClr val="lt1"/>
                </a:solidFill>
                <a:latin typeface="Courier New"/>
                <a:ea typeface="Courier New"/>
                <a:cs typeface="Courier New"/>
                <a:sym typeface="Courier New"/>
              </a:rPr>
              <a:t>list[0] = "First";</a:t>
            </a:r>
            <a:endParaRPr/>
          </a:p>
          <a:p>
            <a:pPr indent="0" lvl="0" marL="0" rtl="0" algn="l">
              <a:lnSpc>
                <a:spcPct val="90000"/>
              </a:lnSpc>
              <a:spcBef>
                <a:spcPts val="0"/>
              </a:spcBef>
              <a:spcAft>
                <a:spcPts val="1200"/>
              </a:spcAft>
              <a:buClr>
                <a:schemeClr val="lt1"/>
              </a:buClr>
              <a:buSzPts val="2100"/>
              <a:buNone/>
            </a:pPr>
            <a:r>
              <a:rPr lang="en-GB">
                <a:solidFill>
                  <a:schemeClr val="lt1"/>
                </a:solidFill>
                <a:latin typeface="Courier New"/>
                <a:ea typeface="Courier New"/>
                <a:cs typeface="Courier New"/>
                <a:sym typeface="Courier New"/>
              </a:rPr>
              <a:t>list[1] = "Second";</a:t>
            </a:r>
            <a:endParaRPr>
              <a:solidFill>
                <a:schemeClr val="lt1"/>
              </a:solidFill>
              <a:latin typeface="Courier New"/>
              <a:ea typeface="Courier New"/>
              <a:cs typeface="Courier New"/>
              <a:sym typeface="Courier New"/>
            </a:endParaRPr>
          </a:p>
        </p:txBody>
      </p:sp>
      <p:pic>
        <p:nvPicPr>
          <p:cNvPr id="418" name="Google Shape;418;p40"/>
          <p:cNvPicPr preferRelativeResize="0"/>
          <p:nvPr/>
        </p:nvPicPr>
        <p:blipFill rotWithShape="1">
          <a:blip r:embed="rId3">
            <a:alphaModFix/>
          </a:blip>
          <a:srcRect b="0" l="0" r="0" t="0"/>
          <a:stretch/>
        </p:blipFill>
        <p:spPr>
          <a:xfrm>
            <a:off x="5430653" y="1755702"/>
            <a:ext cx="3143250" cy="1271588"/>
          </a:xfrm>
          <a:prstGeom prst="rect">
            <a:avLst/>
          </a:prstGeom>
          <a:noFill/>
          <a:ln>
            <a:noFill/>
          </a:ln>
        </p:spPr>
      </p:pic>
      <p:cxnSp>
        <p:nvCxnSpPr>
          <p:cNvPr id="419" name="Google Shape;419;p40"/>
          <p:cNvCxnSpPr/>
          <p:nvPr/>
        </p:nvCxnSpPr>
        <p:spPr>
          <a:xfrm flipH="1" rot="10800000">
            <a:off x="2802836" y="2589289"/>
            <a:ext cx="223800" cy="493800"/>
          </a:xfrm>
          <a:prstGeom prst="straightConnector1">
            <a:avLst/>
          </a:prstGeom>
          <a:noFill/>
          <a:ln cap="flat" cmpd="sng" w="9525">
            <a:solidFill>
              <a:srgbClr val="E21B70"/>
            </a:solidFill>
            <a:prstDash val="solid"/>
            <a:miter lim="800000"/>
            <a:headEnd len="sm" w="sm" type="none"/>
            <a:tailEnd len="lg" w="lg" type="triangle"/>
          </a:ln>
        </p:spPr>
      </p:cxnSp>
      <p:sp>
        <p:nvSpPr>
          <p:cNvPr id="420" name="Google Shape;420;p40"/>
          <p:cNvSpPr txBox="1"/>
          <p:nvPr/>
        </p:nvSpPr>
        <p:spPr>
          <a:xfrm>
            <a:off x="725296" y="3157058"/>
            <a:ext cx="3285300" cy="5619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None/>
            </a:pPr>
            <a:r>
              <a:rPr lang="en-GB" sz="1800">
                <a:solidFill>
                  <a:schemeClr val="lt1"/>
                </a:solidFill>
                <a:latin typeface="Calibri"/>
                <a:ea typeface="Calibri"/>
                <a:cs typeface="Calibri"/>
                <a:sym typeface="Calibri"/>
              </a:rPr>
              <a:t>We can insert a </a:t>
            </a:r>
            <a:r>
              <a:rPr b="1" lang="en-GB" sz="1800">
                <a:solidFill>
                  <a:schemeClr val="lt1"/>
                </a:solidFill>
                <a:latin typeface="Calibri"/>
                <a:ea typeface="Calibri"/>
                <a:cs typeface="Calibri"/>
                <a:sym typeface="Calibri"/>
              </a:rPr>
              <a:t>variable</a:t>
            </a:r>
            <a:r>
              <a:rPr lang="en-GB" sz="1800">
                <a:solidFill>
                  <a:schemeClr val="lt1"/>
                </a:solidFill>
                <a:latin typeface="Calibri"/>
                <a:ea typeface="Calibri"/>
                <a:cs typeface="Calibri"/>
                <a:sym typeface="Calibri"/>
              </a:rPr>
              <a:t> into an array by </a:t>
            </a:r>
            <a:r>
              <a:rPr i="1" lang="en-GB" sz="1800">
                <a:solidFill>
                  <a:schemeClr val="lt1"/>
                </a:solidFill>
                <a:latin typeface="Calibri"/>
                <a:ea typeface="Calibri"/>
                <a:cs typeface="Calibri"/>
                <a:sym typeface="Calibri"/>
              </a:rPr>
              <a:t>specifying which </a:t>
            </a:r>
            <a:r>
              <a:rPr b="1" i="1" lang="en-GB" sz="1800">
                <a:solidFill>
                  <a:schemeClr val="lt1"/>
                </a:solidFill>
                <a:latin typeface="Calibri"/>
                <a:ea typeface="Calibri"/>
                <a:cs typeface="Calibri"/>
                <a:sym typeface="Calibri"/>
              </a:rPr>
              <a:t>index</a:t>
            </a:r>
            <a:r>
              <a:rPr i="1" lang="en-GB" sz="1800">
                <a:solidFill>
                  <a:schemeClr val="lt1"/>
                </a:solidFill>
                <a:latin typeface="Calibri"/>
                <a:ea typeface="Calibri"/>
                <a:cs typeface="Calibri"/>
                <a:sym typeface="Calibri"/>
              </a:rPr>
              <a:t> it goes into</a:t>
            </a:r>
            <a:endParaRPr sz="1100"/>
          </a:p>
          <a:p>
            <a:pPr indent="0" lvl="0" marL="0" marR="0" rtl="0" algn="l">
              <a:spcBef>
                <a:spcPts val="0"/>
              </a:spcBef>
              <a:spcAft>
                <a:spcPts val="0"/>
              </a:spcAft>
              <a:buNone/>
            </a:pPr>
            <a:r>
              <a:t/>
            </a:r>
            <a:endParaRPr i="1"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i="1" sz="1800">
              <a:solidFill>
                <a:schemeClr val="lt1"/>
              </a:solidFill>
              <a:latin typeface="Calibri"/>
              <a:ea typeface="Calibri"/>
              <a:cs typeface="Calibri"/>
              <a:sym typeface="Calibri"/>
            </a:endParaRPr>
          </a:p>
        </p:txBody>
      </p:sp>
      <p:sp>
        <p:nvSpPr>
          <p:cNvPr id="421" name="Google Shape;421;p40"/>
          <p:cNvSpPr txBox="1"/>
          <p:nvPr/>
        </p:nvSpPr>
        <p:spPr>
          <a:xfrm>
            <a:off x="468285" y="1339726"/>
            <a:ext cx="1977000" cy="5619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None/>
            </a:pPr>
            <a:r>
              <a:rPr lang="en-GB" sz="1800">
                <a:solidFill>
                  <a:schemeClr val="lt1"/>
                </a:solidFill>
                <a:latin typeface="Calibri"/>
                <a:ea typeface="Calibri"/>
                <a:cs typeface="Calibri"/>
                <a:sym typeface="Calibri"/>
              </a:rPr>
              <a:t>Declare an array called list</a:t>
            </a:r>
            <a:endParaRPr sz="1100"/>
          </a:p>
        </p:txBody>
      </p:sp>
      <p:cxnSp>
        <p:nvCxnSpPr>
          <p:cNvPr id="422" name="Google Shape;422;p40"/>
          <p:cNvCxnSpPr/>
          <p:nvPr/>
        </p:nvCxnSpPr>
        <p:spPr>
          <a:xfrm>
            <a:off x="2176670" y="1670932"/>
            <a:ext cx="447300" cy="230700"/>
          </a:xfrm>
          <a:prstGeom prst="straightConnector1">
            <a:avLst/>
          </a:prstGeom>
          <a:noFill/>
          <a:ln cap="flat" cmpd="sng" w="9525">
            <a:solidFill>
              <a:srgbClr val="E21B70"/>
            </a:solidFill>
            <a:prstDash val="solid"/>
            <a:miter lim="800000"/>
            <a:headEnd len="sm" w="sm" type="none"/>
            <a:tailEnd len="lg" w="lg"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426" name="Shape 426"/>
        <p:cNvGrpSpPr/>
        <p:nvPr/>
      </p:nvGrpSpPr>
      <p:grpSpPr>
        <a:xfrm>
          <a:off x="0" y="0"/>
          <a:ext cx="0" cy="0"/>
          <a:chOff x="0" y="0"/>
          <a:chExt cx="0" cy="0"/>
        </a:xfrm>
      </p:grpSpPr>
      <p:sp>
        <p:nvSpPr>
          <p:cNvPr id="427" name="Google Shape;427;p41"/>
          <p:cNvSpPr txBox="1"/>
          <p:nvPr>
            <p:ph type="title"/>
          </p:nvPr>
        </p:nvSpPr>
        <p:spPr>
          <a:xfrm>
            <a:off x="1545536" y="521921"/>
            <a:ext cx="6172200" cy="856200"/>
          </a:xfrm>
          <a:prstGeom prst="rect">
            <a:avLst/>
          </a:prstGeom>
          <a:noFill/>
          <a:ln>
            <a:noFill/>
          </a:ln>
        </p:spPr>
        <p:txBody>
          <a:bodyPr anchorCtr="0" anchor="b" bIns="68575" lIns="68575" spcFirstLastPara="1" rIns="68575" wrap="square" tIns="68575">
            <a:normAutofit/>
          </a:bodyPr>
          <a:lstStyle/>
          <a:p>
            <a:pPr indent="0" lvl="0" marL="0" rtl="0" algn="ctr">
              <a:lnSpc>
                <a:spcPct val="90000"/>
              </a:lnSpc>
              <a:spcBef>
                <a:spcPts val="0"/>
              </a:spcBef>
              <a:spcAft>
                <a:spcPts val="0"/>
              </a:spcAft>
              <a:buClr>
                <a:srgbClr val="00B498"/>
              </a:buClr>
              <a:buSzPts val="3000"/>
              <a:buFont typeface="Calibri"/>
              <a:buNone/>
            </a:pPr>
            <a:r>
              <a:rPr b="1" lang="en-GB" sz="3000">
                <a:solidFill>
                  <a:srgbClr val="00B498"/>
                </a:solidFill>
              </a:rPr>
              <a:t>Defining Arrays (Shortcut)</a:t>
            </a:r>
            <a:endParaRPr b="1" sz="3200"/>
          </a:p>
        </p:txBody>
      </p:sp>
      <p:sp>
        <p:nvSpPr>
          <p:cNvPr id="428" name="Google Shape;428;p41"/>
          <p:cNvSpPr txBox="1"/>
          <p:nvPr>
            <p:ph idx="1" type="body"/>
          </p:nvPr>
        </p:nvSpPr>
        <p:spPr>
          <a:xfrm>
            <a:off x="807725" y="1378050"/>
            <a:ext cx="7884000" cy="505200"/>
          </a:xfrm>
          <a:prstGeom prst="rect">
            <a:avLst/>
          </a:prstGeom>
          <a:noFill/>
          <a:ln>
            <a:noFill/>
          </a:ln>
        </p:spPr>
        <p:txBody>
          <a:bodyPr anchorCtr="0" anchor="t" bIns="68575" lIns="68575" spcFirstLastPara="1" rIns="68575" wrap="square" tIns="68575">
            <a:normAutofit fontScale="92500" lnSpcReduction="20000"/>
          </a:bodyPr>
          <a:lstStyle/>
          <a:p>
            <a:pPr indent="0" lvl="0" marL="0" rtl="0" algn="l">
              <a:lnSpc>
                <a:spcPct val="90000"/>
              </a:lnSpc>
              <a:spcBef>
                <a:spcPts val="0"/>
              </a:spcBef>
              <a:spcAft>
                <a:spcPts val="0"/>
              </a:spcAft>
              <a:buClr>
                <a:schemeClr val="lt1"/>
              </a:buClr>
              <a:buSzPct val="100000"/>
              <a:buNone/>
            </a:pPr>
            <a:r>
              <a:rPr lang="en-GB" sz="1800">
                <a:solidFill>
                  <a:schemeClr val="lt1"/>
                </a:solidFill>
                <a:latin typeface="Courier New"/>
                <a:ea typeface="Courier New"/>
                <a:cs typeface="Courier New"/>
                <a:sym typeface="Courier New"/>
              </a:rPr>
              <a:t>let list = </a:t>
            </a:r>
            <a:r>
              <a:rPr b="1" lang="en-GB" sz="1800">
                <a:solidFill>
                  <a:srgbClr val="FB6F7A"/>
                </a:solidFill>
                <a:latin typeface="Courier New"/>
                <a:ea typeface="Courier New"/>
                <a:cs typeface="Courier New"/>
                <a:sym typeface="Courier New"/>
              </a:rPr>
              <a:t>[</a:t>
            </a:r>
            <a:r>
              <a:rPr lang="en-GB" sz="1800">
                <a:solidFill>
                  <a:schemeClr val="lt1"/>
                </a:solidFill>
                <a:latin typeface="Courier New"/>
                <a:ea typeface="Courier New"/>
                <a:cs typeface="Courier New"/>
                <a:sym typeface="Courier New"/>
              </a:rPr>
              <a:t>"First", "Second", "Third", "Fourth"</a:t>
            </a:r>
            <a:r>
              <a:rPr b="1" lang="en-GB" sz="1800">
                <a:solidFill>
                  <a:srgbClr val="FB6F7A"/>
                </a:solidFill>
                <a:latin typeface="Courier New"/>
                <a:ea typeface="Courier New"/>
                <a:cs typeface="Courier New"/>
                <a:sym typeface="Courier New"/>
              </a:rPr>
              <a:t>]</a:t>
            </a:r>
            <a:r>
              <a:rPr lang="en-GB" sz="1800">
                <a:solidFill>
                  <a:schemeClr val="lt1"/>
                </a:solidFill>
                <a:latin typeface="Courier New"/>
                <a:ea typeface="Courier New"/>
                <a:cs typeface="Courier New"/>
                <a:sym typeface="Courier New"/>
              </a:rPr>
              <a:t>;</a:t>
            </a:r>
            <a:endParaRPr/>
          </a:p>
          <a:p>
            <a:pPr indent="-38100" lvl="0" marL="177800" rtl="0" algn="l">
              <a:lnSpc>
                <a:spcPct val="90000"/>
              </a:lnSpc>
              <a:spcBef>
                <a:spcPts val="0"/>
              </a:spcBef>
              <a:spcAft>
                <a:spcPts val="1200"/>
              </a:spcAft>
              <a:buClr>
                <a:schemeClr val="dk1"/>
              </a:buClr>
              <a:buSzPct val="116666"/>
              <a:buNone/>
            </a:pPr>
            <a:r>
              <a:t/>
            </a:r>
            <a:endParaRPr>
              <a:solidFill>
                <a:schemeClr val="lt1"/>
              </a:solidFill>
            </a:endParaRPr>
          </a:p>
        </p:txBody>
      </p:sp>
      <p:sp>
        <p:nvSpPr>
          <p:cNvPr id="429" name="Google Shape;429;p41"/>
          <p:cNvSpPr/>
          <p:nvPr/>
        </p:nvSpPr>
        <p:spPr>
          <a:xfrm>
            <a:off x="2706587" y="2058418"/>
            <a:ext cx="3330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500">
                <a:solidFill>
                  <a:srgbClr val="F2717A"/>
                </a:solidFill>
                <a:latin typeface="Courier"/>
                <a:ea typeface="Courier"/>
                <a:cs typeface="Courier"/>
                <a:sym typeface="Courier"/>
              </a:rPr>
              <a:t>0</a:t>
            </a:r>
            <a:endParaRPr b="1" sz="1500">
              <a:solidFill>
                <a:schemeClr val="dk1"/>
              </a:solidFill>
              <a:latin typeface="Calibri"/>
              <a:ea typeface="Calibri"/>
              <a:cs typeface="Calibri"/>
              <a:sym typeface="Calibri"/>
            </a:endParaRPr>
          </a:p>
        </p:txBody>
      </p:sp>
      <p:cxnSp>
        <p:nvCxnSpPr>
          <p:cNvPr id="430" name="Google Shape;430;p41"/>
          <p:cNvCxnSpPr/>
          <p:nvPr/>
        </p:nvCxnSpPr>
        <p:spPr>
          <a:xfrm rot="10800000">
            <a:off x="2827363" y="1806204"/>
            <a:ext cx="0" cy="199200"/>
          </a:xfrm>
          <a:prstGeom prst="straightConnector1">
            <a:avLst/>
          </a:prstGeom>
          <a:noFill/>
          <a:ln cap="flat" cmpd="sng" w="25400">
            <a:solidFill>
              <a:srgbClr val="969696"/>
            </a:solidFill>
            <a:prstDash val="solid"/>
            <a:round/>
            <a:headEnd len="med" w="med" type="none"/>
            <a:tailEnd len="med" w="med" type="none"/>
          </a:ln>
        </p:spPr>
      </p:cxnSp>
      <p:sp>
        <p:nvSpPr>
          <p:cNvPr id="431" name="Google Shape;431;p41"/>
          <p:cNvSpPr/>
          <p:nvPr/>
        </p:nvSpPr>
        <p:spPr>
          <a:xfrm>
            <a:off x="3948662" y="2058418"/>
            <a:ext cx="3330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500">
                <a:solidFill>
                  <a:srgbClr val="F2717A"/>
                </a:solidFill>
                <a:latin typeface="Courier"/>
                <a:ea typeface="Courier"/>
                <a:cs typeface="Courier"/>
                <a:sym typeface="Courier"/>
              </a:rPr>
              <a:t>1</a:t>
            </a:r>
            <a:endParaRPr b="1" sz="1500">
              <a:solidFill>
                <a:schemeClr val="dk1"/>
              </a:solidFill>
              <a:latin typeface="Calibri"/>
              <a:ea typeface="Calibri"/>
              <a:cs typeface="Calibri"/>
              <a:sym typeface="Calibri"/>
            </a:endParaRPr>
          </a:p>
        </p:txBody>
      </p:sp>
      <p:cxnSp>
        <p:nvCxnSpPr>
          <p:cNvPr id="432" name="Google Shape;432;p41"/>
          <p:cNvCxnSpPr/>
          <p:nvPr/>
        </p:nvCxnSpPr>
        <p:spPr>
          <a:xfrm rot="10800000">
            <a:off x="4069438" y="1806204"/>
            <a:ext cx="0" cy="199200"/>
          </a:xfrm>
          <a:prstGeom prst="straightConnector1">
            <a:avLst/>
          </a:prstGeom>
          <a:noFill/>
          <a:ln cap="flat" cmpd="sng" w="25400">
            <a:solidFill>
              <a:srgbClr val="969696"/>
            </a:solidFill>
            <a:prstDash val="solid"/>
            <a:round/>
            <a:headEnd len="med" w="med" type="none"/>
            <a:tailEnd len="med" w="med" type="none"/>
          </a:ln>
        </p:spPr>
      </p:cxnSp>
      <p:sp>
        <p:nvSpPr>
          <p:cNvPr id="433" name="Google Shape;433;p41"/>
          <p:cNvSpPr/>
          <p:nvPr/>
        </p:nvSpPr>
        <p:spPr>
          <a:xfrm>
            <a:off x="5122137" y="2058418"/>
            <a:ext cx="3330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500">
                <a:solidFill>
                  <a:srgbClr val="F2717A"/>
                </a:solidFill>
                <a:latin typeface="Courier"/>
                <a:ea typeface="Courier"/>
                <a:cs typeface="Courier"/>
                <a:sym typeface="Courier"/>
              </a:rPr>
              <a:t>2</a:t>
            </a:r>
            <a:endParaRPr b="1" sz="1500">
              <a:solidFill>
                <a:schemeClr val="dk1"/>
              </a:solidFill>
              <a:latin typeface="Calibri"/>
              <a:ea typeface="Calibri"/>
              <a:cs typeface="Calibri"/>
              <a:sym typeface="Calibri"/>
            </a:endParaRPr>
          </a:p>
        </p:txBody>
      </p:sp>
      <p:cxnSp>
        <p:nvCxnSpPr>
          <p:cNvPr id="434" name="Google Shape;434;p41"/>
          <p:cNvCxnSpPr/>
          <p:nvPr/>
        </p:nvCxnSpPr>
        <p:spPr>
          <a:xfrm rot="10800000">
            <a:off x="5242913" y="1806204"/>
            <a:ext cx="0" cy="199200"/>
          </a:xfrm>
          <a:prstGeom prst="straightConnector1">
            <a:avLst/>
          </a:prstGeom>
          <a:noFill/>
          <a:ln cap="flat" cmpd="sng" w="25400">
            <a:solidFill>
              <a:srgbClr val="969696"/>
            </a:solidFill>
            <a:prstDash val="solid"/>
            <a:round/>
            <a:headEnd len="med" w="med" type="none"/>
            <a:tailEnd len="med" w="med" type="none"/>
          </a:ln>
        </p:spPr>
      </p:cxnSp>
      <p:sp>
        <p:nvSpPr>
          <p:cNvPr id="435" name="Google Shape;435;p41"/>
          <p:cNvSpPr/>
          <p:nvPr/>
        </p:nvSpPr>
        <p:spPr>
          <a:xfrm>
            <a:off x="6379437" y="2058418"/>
            <a:ext cx="3330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500">
                <a:solidFill>
                  <a:srgbClr val="F2717A"/>
                </a:solidFill>
                <a:latin typeface="Courier"/>
                <a:ea typeface="Courier"/>
                <a:cs typeface="Courier"/>
                <a:sym typeface="Courier"/>
              </a:rPr>
              <a:t>3</a:t>
            </a:r>
            <a:endParaRPr b="1" sz="1500">
              <a:solidFill>
                <a:schemeClr val="dk1"/>
              </a:solidFill>
              <a:latin typeface="Calibri"/>
              <a:ea typeface="Calibri"/>
              <a:cs typeface="Calibri"/>
              <a:sym typeface="Calibri"/>
            </a:endParaRPr>
          </a:p>
        </p:txBody>
      </p:sp>
      <p:cxnSp>
        <p:nvCxnSpPr>
          <p:cNvPr id="436" name="Google Shape;436;p41"/>
          <p:cNvCxnSpPr/>
          <p:nvPr/>
        </p:nvCxnSpPr>
        <p:spPr>
          <a:xfrm rot="10800000">
            <a:off x="6500213" y="1806204"/>
            <a:ext cx="0" cy="199200"/>
          </a:xfrm>
          <a:prstGeom prst="straightConnector1">
            <a:avLst/>
          </a:prstGeom>
          <a:noFill/>
          <a:ln cap="flat" cmpd="sng" w="25400">
            <a:solidFill>
              <a:srgbClr val="969696"/>
            </a:solidFill>
            <a:prstDash val="solid"/>
            <a:round/>
            <a:headEnd len="med" w="med" type="none"/>
            <a:tailEnd len="med" w="med" type="none"/>
          </a:ln>
        </p:spPr>
      </p:cxnSp>
      <p:sp>
        <p:nvSpPr>
          <p:cNvPr id="437" name="Google Shape;437;p41"/>
          <p:cNvSpPr txBox="1"/>
          <p:nvPr/>
        </p:nvSpPr>
        <p:spPr>
          <a:xfrm>
            <a:off x="868675" y="2872750"/>
            <a:ext cx="5478900" cy="43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GB" sz="1800">
                <a:solidFill>
                  <a:schemeClr val="lt1"/>
                </a:solidFill>
                <a:latin typeface="Courier New"/>
                <a:ea typeface="Courier New"/>
                <a:cs typeface="Courier New"/>
                <a:sym typeface="Courier New"/>
              </a:rPr>
              <a:t>console.log(list[0]);</a:t>
            </a:r>
            <a:r>
              <a:rPr lang="en-GB" sz="1800">
                <a:solidFill>
                  <a:srgbClr val="00B498"/>
                </a:solidFill>
                <a:latin typeface="Courier New"/>
                <a:ea typeface="Courier New"/>
                <a:cs typeface="Courier New"/>
                <a:sym typeface="Courier New"/>
              </a:rPr>
              <a:t>//"First"</a:t>
            </a:r>
            <a:endParaRPr>
              <a:solidFill>
                <a:srgbClr val="00B498"/>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441" name="Shape 441"/>
        <p:cNvGrpSpPr/>
        <p:nvPr/>
      </p:nvGrpSpPr>
      <p:grpSpPr>
        <a:xfrm>
          <a:off x="0" y="0"/>
          <a:ext cx="0" cy="0"/>
          <a:chOff x="0" y="0"/>
          <a:chExt cx="0" cy="0"/>
        </a:xfrm>
      </p:grpSpPr>
      <p:sp>
        <p:nvSpPr>
          <p:cNvPr id="442" name="Google Shape;442;p42"/>
          <p:cNvSpPr txBox="1"/>
          <p:nvPr>
            <p:ph type="title"/>
          </p:nvPr>
        </p:nvSpPr>
        <p:spPr>
          <a:xfrm>
            <a:off x="1560444" y="414019"/>
            <a:ext cx="6172200" cy="856200"/>
          </a:xfrm>
          <a:prstGeom prst="rect">
            <a:avLst/>
          </a:prstGeom>
          <a:noFill/>
          <a:ln>
            <a:noFill/>
          </a:ln>
        </p:spPr>
        <p:txBody>
          <a:bodyPr anchorCtr="0" anchor="b" bIns="68575" lIns="68575" spcFirstLastPara="1" rIns="68575" wrap="square" tIns="68575">
            <a:normAutofit fontScale="90000"/>
          </a:bodyPr>
          <a:lstStyle/>
          <a:p>
            <a:pPr indent="0" lvl="0" marL="0" rtl="0" algn="l">
              <a:lnSpc>
                <a:spcPct val="90000"/>
              </a:lnSpc>
              <a:spcBef>
                <a:spcPts val="0"/>
              </a:spcBef>
              <a:spcAft>
                <a:spcPts val="0"/>
              </a:spcAft>
              <a:buClr>
                <a:srgbClr val="FB6F7A"/>
              </a:buClr>
              <a:buSzPct val="100000"/>
              <a:buFont typeface="Gill Sans"/>
              <a:buNone/>
            </a:pPr>
            <a:r>
              <a:rPr lang="en-GB" sz="3600">
                <a:solidFill>
                  <a:srgbClr val="FB6F7A"/>
                </a:solidFill>
                <a:latin typeface="Gill Sans"/>
                <a:ea typeface="Gill Sans"/>
                <a:cs typeface="Gill Sans"/>
                <a:sym typeface="Gill Sans"/>
              </a:rPr>
              <a:t>Javascript Arrays are Special.</a:t>
            </a:r>
            <a:endParaRPr sz="3600">
              <a:solidFill>
                <a:srgbClr val="FB6F7A"/>
              </a:solidFill>
              <a:latin typeface="Gill Sans"/>
              <a:ea typeface="Gill Sans"/>
              <a:cs typeface="Gill Sans"/>
              <a:sym typeface="Gill Sans"/>
            </a:endParaRPr>
          </a:p>
        </p:txBody>
      </p:sp>
      <p:sp>
        <p:nvSpPr>
          <p:cNvPr id="443" name="Google Shape;443;p42"/>
          <p:cNvSpPr txBox="1"/>
          <p:nvPr>
            <p:ph idx="1" type="body"/>
          </p:nvPr>
        </p:nvSpPr>
        <p:spPr>
          <a:xfrm>
            <a:off x="1560444" y="1423733"/>
            <a:ext cx="6172200" cy="1557900"/>
          </a:xfrm>
          <a:prstGeom prst="rect">
            <a:avLst/>
          </a:prstGeom>
          <a:noFill/>
          <a:ln>
            <a:noFill/>
          </a:ln>
        </p:spPr>
        <p:txBody>
          <a:bodyPr anchorCtr="0" anchor="t" bIns="68575" lIns="68575" spcFirstLastPara="1" rIns="68575" wrap="square" tIns="68575">
            <a:normAutofit/>
          </a:bodyPr>
          <a:lstStyle/>
          <a:p>
            <a:pPr indent="0" lvl="0" marL="25400" rtl="0" algn="l">
              <a:lnSpc>
                <a:spcPct val="90000"/>
              </a:lnSpc>
              <a:spcBef>
                <a:spcPts val="0"/>
              </a:spcBef>
              <a:spcAft>
                <a:spcPts val="0"/>
              </a:spcAft>
              <a:buClr>
                <a:schemeClr val="lt1"/>
              </a:buClr>
              <a:buSzPts val="2000"/>
              <a:buNone/>
            </a:pPr>
            <a:r>
              <a:rPr lang="en-GB" sz="2000">
                <a:solidFill>
                  <a:schemeClr val="lt1"/>
                </a:solidFill>
              </a:rPr>
              <a:t>Unlike other languages, arrays in JavaScript can store values of </a:t>
            </a:r>
            <a:r>
              <a:rPr b="1" lang="en-GB" sz="2000">
                <a:solidFill>
                  <a:srgbClr val="FB6F7A"/>
                </a:solidFill>
              </a:rPr>
              <a:t>different data types</a:t>
            </a:r>
            <a:endParaRPr/>
          </a:p>
          <a:p>
            <a:pPr indent="-190500" lvl="1" marL="685800" rtl="0" algn="l">
              <a:lnSpc>
                <a:spcPct val="90000"/>
              </a:lnSpc>
              <a:spcBef>
                <a:spcPts val="0"/>
              </a:spcBef>
              <a:spcAft>
                <a:spcPts val="0"/>
              </a:spcAft>
              <a:buClr>
                <a:schemeClr val="dk1"/>
              </a:buClr>
              <a:buSzPts val="1400"/>
              <a:buFont typeface="Courier New"/>
              <a:buNone/>
            </a:pPr>
            <a:r>
              <a:t/>
            </a:r>
            <a:endParaRPr>
              <a:solidFill>
                <a:schemeClr val="lt1"/>
              </a:solidFill>
            </a:endParaRPr>
          </a:p>
          <a:p>
            <a:pPr indent="-190500" lvl="1" marL="685800" rtl="0" algn="l">
              <a:lnSpc>
                <a:spcPct val="90000"/>
              </a:lnSpc>
              <a:spcBef>
                <a:spcPts val="0"/>
              </a:spcBef>
              <a:spcAft>
                <a:spcPts val="0"/>
              </a:spcAft>
              <a:buClr>
                <a:schemeClr val="dk1"/>
              </a:buClr>
              <a:buSzPts val="1400"/>
              <a:buFont typeface="Courier New"/>
              <a:buNone/>
            </a:pPr>
            <a:r>
              <a:t/>
            </a:r>
            <a:endParaRPr>
              <a:solidFill>
                <a:schemeClr val="lt1"/>
              </a:solidFill>
            </a:endParaRPr>
          </a:p>
          <a:p>
            <a:pPr indent="-190500" lvl="1" marL="685800" rtl="0" algn="l">
              <a:lnSpc>
                <a:spcPct val="90000"/>
              </a:lnSpc>
              <a:spcBef>
                <a:spcPts val="0"/>
              </a:spcBef>
              <a:spcAft>
                <a:spcPts val="1200"/>
              </a:spcAft>
              <a:buClr>
                <a:schemeClr val="dk1"/>
              </a:buClr>
              <a:buSzPts val="1400"/>
              <a:buFont typeface="Courier New"/>
              <a:buNone/>
            </a:pPr>
            <a:r>
              <a:t/>
            </a:r>
            <a:endParaRPr>
              <a:solidFill>
                <a:schemeClr val="lt1"/>
              </a:solidFill>
            </a:endParaRPr>
          </a:p>
        </p:txBody>
      </p:sp>
      <p:sp>
        <p:nvSpPr>
          <p:cNvPr id="444" name="Google Shape;444;p42"/>
          <p:cNvSpPr/>
          <p:nvPr/>
        </p:nvSpPr>
        <p:spPr>
          <a:xfrm>
            <a:off x="1162878" y="2219993"/>
            <a:ext cx="7797300" cy="762000"/>
          </a:xfrm>
          <a:prstGeom prst="rect">
            <a:avLst/>
          </a:prstGeom>
          <a:noFill/>
          <a:ln>
            <a:noFill/>
          </a:ln>
        </p:spPr>
        <p:txBody>
          <a:bodyPr anchorCtr="0" anchor="t" bIns="34275" lIns="68575" spcFirstLastPara="1" rIns="68575" wrap="square" tIns="34275">
            <a:noAutofit/>
          </a:bodyPr>
          <a:lstStyle/>
          <a:p>
            <a:pPr indent="0" lvl="1" marL="444500" marR="0" rtl="0" algn="l">
              <a:spcBef>
                <a:spcPts val="0"/>
              </a:spcBef>
              <a:spcAft>
                <a:spcPts val="0"/>
              </a:spcAft>
              <a:buNone/>
            </a:pPr>
            <a:r>
              <a:rPr b="0" i="0" lang="en-GB" sz="1500" u="none" cap="none" strike="noStrike">
                <a:solidFill>
                  <a:schemeClr val="lt1"/>
                </a:solidFill>
                <a:latin typeface="Courier New"/>
                <a:ea typeface="Courier New"/>
                <a:cs typeface="Courier New"/>
                <a:sym typeface="Courier New"/>
              </a:rPr>
              <a:t>let rojak = [1, 3.14, true, "Hello World!", function() { </a:t>
            </a:r>
            <a:br>
              <a:rPr b="0" i="0" lang="en-GB" sz="1500" u="none" cap="none" strike="noStrike">
                <a:solidFill>
                  <a:schemeClr val="lt1"/>
                </a:solidFill>
                <a:latin typeface="Courier New"/>
                <a:ea typeface="Courier New"/>
                <a:cs typeface="Courier New"/>
                <a:sym typeface="Courier New"/>
              </a:rPr>
            </a:br>
            <a:r>
              <a:rPr b="0" i="0" lang="en-GB" sz="1500" u="none" cap="none" strike="noStrike">
                <a:solidFill>
                  <a:schemeClr val="lt1"/>
                </a:solidFill>
                <a:latin typeface="Courier New"/>
                <a:ea typeface="Courier New"/>
                <a:cs typeface="Courier New"/>
                <a:sym typeface="Courier New"/>
              </a:rPr>
              <a:t>   console.log("foobar!");</a:t>
            </a:r>
            <a:br>
              <a:rPr b="0" i="0" lang="en-GB" sz="1500" u="none" cap="none" strike="noStrike">
                <a:solidFill>
                  <a:schemeClr val="lt1"/>
                </a:solidFill>
                <a:latin typeface="Courier New"/>
                <a:ea typeface="Courier New"/>
                <a:cs typeface="Courier New"/>
                <a:sym typeface="Courier New"/>
              </a:rPr>
            </a:br>
            <a:r>
              <a:rPr b="0" i="0" lang="en-GB" sz="1500" u="none" cap="none" strike="noStrike">
                <a:solidFill>
                  <a:schemeClr val="lt1"/>
                </a:solidFill>
                <a:latin typeface="Courier New"/>
                <a:ea typeface="Courier New"/>
                <a:cs typeface="Courier New"/>
                <a:sym typeface="Courier New"/>
              </a:rPr>
              <a:t>}];</a:t>
            </a:r>
            <a:endParaRPr sz="1100"/>
          </a:p>
        </p:txBody>
      </p:sp>
      <p:sp>
        <p:nvSpPr>
          <p:cNvPr id="445" name="Google Shape;445;p42"/>
          <p:cNvSpPr/>
          <p:nvPr/>
        </p:nvSpPr>
        <p:spPr>
          <a:xfrm>
            <a:off x="1274695" y="2951573"/>
            <a:ext cx="6075300" cy="1408200"/>
          </a:xfrm>
          <a:prstGeom prst="rect">
            <a:avLst/>
          </a:prstGeom>
          <a:noFill/>
          <a:ln>
            <a:noFill/>
          </a:ln>
        </p:spPr>
        <p:txBody>
          <a:bodyPr anchorCtr="0" anchor="t" bIns="34275" lIns="68575" spcFirstLastPara="1" rIns="68575" wrap="square" tIns="34275">
            <a:noAutofit/>
          </a:bodyPr>
          <a:lstStyle/>
          <a:p>
            <a:pPr indent="0" lvl="1" marL="393700" marR="0" rtl="0" algn="l">
              <a:spcBef>
                <a:spcPts val="0"/>
              </a:spcBef>
              <a:spcAft>
                <a:spcPts val="0"/>
              </a:spcAft>
              <a:buClr>
                <a:schemeClr val="dk1"/>
              </a:buClr>
              <a:buSzPts val="1700"/>
              <a:buFont typeface="Calibri"/>
              <a:buNone/>
            </a:pPr>
            <a:r>
              <a:t/>
            </a:r>
            <a:endParaRPr b="0" i="0" sz="2100" u="none" cap="none" strike="noStrike">
              <a:solidFill>
                <a:schemeClr val="lt1"/>
              </a:solidFill>
              <a:latin typeface="Calibri"/>
              <a:ea typeface="Calibri"/>
              <a:cs typeface="Calibri"/>
              <a:sym typeface="Calibri"/>
            </a:endParaRPr>
          </a:p>
          <a:p>
            <a:pPr indent="0" lvl="1" marL="393700" marR="0" rtl="0" algn="l">
              <a:spcBef>
                <a:spcPts val="0"/>
              </a:spcBef>
              <a:spcAft>
                <a:spcPts val="0"/>
              </a:spcAft>
              <a:buClr>
                <a:schemeClr val="lt1"/>
              </a:buClr>
              <a:buSzPts val="1700"/>
              <a:buFont typeface="Calibri"/>
              <a:buNone/>
            </a:pPr>
            <a:r>
              <a:rPr b="0" i="0" lang="en-GB" sz="2100" u="none" cap="none" strike="noStrike">
                <a:solidFill>
                  <a:schemeClr val="lt1"/>
                </a:solidFill>
                <a:latin typeface="Calibri"/>
                <a:ea typeface="Calibri"/>
                <a:cs typeface="Calibri"/>
                <a:sym typeface="Calibri"/>
              </a:rPr>
              <a:t>Rojak is an array that stores an integer, a float, a string and a closure.</a:t>
            </a:r>
            <a:endParaRPr sz="1100"/>
          </a:p>
          <a:p>
            <a:pPr indent="0" lvl="1" marL="393700" marR="0" rtl="0" algn="l">
              <a:spcBef>
                <a:spcPts val="0"/>
              </a:spcBef>
              <a:spcAft>
                <a:spcPts val="0"/>
              </a:spcAft>
              <a:buNone/>
            </a:pPr>
            <a:r>
              <a:t/>
            </a:r>
            <a:endParaRPr b="0" i="0" sz="2400" u="none" cap="none" strike="noStrike">
              <a:solidFill>
                <a:schemeClr val="lt1"/>
              </a:solidFill>
              <a:latin typeface="Courier New"/>
              <a:ea typeface="Courier New"/>
              <a:cs typeface="Courier New"/>
              <a:sym typeface="Courier New"/>
            </a:endParaRPr>
          </a:p>
        </p:txBody>
      </p:sp>
      <p:sp>
        <p:nvSpPr>
          <p:cNvPr id="446" name="Google Shape;446;p42"/>
          <p:cNvSpPr/>
          <p:nvPr/>
        </p:nvSpPr>
        <p:spPr>
          <a:xfrm>
            <a:off x="4539698" y="36679"/>
            <a:ext cx="4572000" cy="2076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GB" sz="900">
                <a:solidFill>
                  <a:schemeClr val="lt1"/>
                </a:solidFill>
                <a:latin typeface="Poppins"/>
                <a:ea typeface="Poppins"/>
                <a:cs typeface="Poppins"/>
                <a:sym typeface="Poppins"/>
              </a:rPr>
              <a:t>#ARRAYS #WK1</a:t>
            </a:r>
            <a:endParaRPr b="1" sz="900">
              <a:solidFill>
                <a:schemeClr val="lt1"/>
              </a:solidFill>
              <a:latin typeface="Poppins"/>
              <a:ea typeface="Poppins"/>
              <a:cs typeface="Poppins"/>
              <a:sym typeface="Poppins"/>
            </a:endParaRPr>
          </a:p>
        </p:txBody>
      </p:sp>
      <p:sp>
        <p:nvSpPr>
          <p:cNvPr id="447" name="Google Shape;447;p42"/>
          <p:cNvSpPr/>
          <p:nvPr/>
        </p:nvSpPr>
        <p:spPr>
          <a:xfrm>
            <a:off x="307250" y="4162700"/>
            <a:ext cx="8606100" cy="590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2"/>
          <p:cNvSpPr txBox="1"/>
          <p:nvPr/>
        </p:nvSpPr>
        <p:spPr>
          <a:xfrm>
            <a:off x="493100" y="4257650"/>
            <a:ext cx="82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434343"/>
                </a:solidFill>
                <a:latin typeface="Calibri"/>
                <a:ea typeface="Calibri"/>
                <a:cs typeface="Calibri"/>
                <a:sym typeface="Calibri"/>
              </a:rPr>
              <a:t>You can store number value, character values, etc all in one variable. </a:t>
            </a:r>
            <a:r>
              <a:rPr b="1" lang="en-GB">
                <a:solidFill>
                  <a:srgbClr val="434343"/>
                </a:solidFill>
                <a:latin typeface="Calibri"/>
                <a:ea typeface="Calibri"/>
                <a:cs typeface="Calibri"/>
                <a:sym typeface="Calibri"/>
              </a:rPr>
              <a:t>What matters is the order</a:t>
            </a:r>
            <a:r>
              <a:rPr lang="en-GB">
                <a:solidFill>
                  <a:srgbClr val="434343"/>
                </a:solidFill>
                <a:latin typeface="Calibri"/>
                <a:ea typeface="Calibri"/>
                <a:cs typeface="Calibri"/>
                <a:sym typeface="Calibri"/>
              </a:rPr>
              <a:t> of them.</a:t>
            </a:r>
            <a:endParaRPr>
              <a:solidFill>
                <a:srgbClr val="434343"/>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nvSpPr>
        <p:spPr>
          <a:xfrm>
            <a:off x="862419" y="1756239"/>
            <a:ext cx="8016900" cy="1731000"/>
          </a:xfrm>
          <a:prstGeom prst="rect">
            <a:avLst/>
          </a:prstGeom>
          <a:noFill/>
          <a:ln>
            <a:noFill/>
          </a:ln>
        </p:spPr>
        <p:txBody>
          <a:bodyPr anchorCtr="0" anchor="t" bIns="34275" lIns="68575" spcFirstLastPara="1" rIns="68575" wrap="square" tIns="34275">
            <a:noAutofit/>
          </a:bodyPr>
          <a:lstStyle/>
          <a:p>
            <a:pPr indent="0" lvl="0" marL="0" marR="0" rtl="0" algn="ctr">
              <a:lnSpc>
                <a:spcPct val="80000"/>
              </a:lnSpc>
              <a:spcBef>
                <a:spcPts val="0"/>
              </a:spcBef>
              <a:spcAft>
                <a:spcPts val="0"/>
              </a:spcAft>
              <a:buNone/>
            </a:pPr>
            <a:r>
              <a:rPr lang="en-GB" sz="2700">
                <a:solidFill>
                  <a:srgbClr val="FF6600"/>
                </a:solidFill>
                <a:latin typeface="Lato"/>
                <a:ea typeface="Lato"/>
                <a:cs typeface="Lato"/>
                <a:sym typeface="Lato"/>
              </a:rPr>
              <a:t>Repetition </a:t>
            </a:r>
            <a:r>
              <a:rPr lang="en-GB" sz="2700">
                <a:solidFill>
                  <a:schemeClr val="dk1"/>
                </a:solidFill>
                <a:latin typeface="Lato"/>
                <a:ea typeface="Lato"/>
                <a:cs typeface="Lato"/>
                <a:sym typeface="Lato"/>
              </a:rPr>
              <a:t>aka. </a:t>
            </a:r>
            <a:r>
              <a:rPr lang="en-GB" sz="2700">
                <a:solidFill>
                  <a:srgbClr val="FF6600"/>
                </a:solidFill>
                <a:latin typeface="Lato"/>
                <a:ea typeface="Lato"/>
                <a:cs typeface="Lato"/>
                <a:sym typeface="Lato"/>
              </a:rPr>
              <a:t>Loop</a:t>
            </a:r>
            <a:r>
              <a:rPr lang="en-GB" sz="2700">
                <a:solidFill>
                  <a:srgbClr val="C55A11"/>
                </a:solidFill>
                <a:latin typeface="Lato"/>
                <a:ea typeface="Lato"/>
                <a:cs typeface="Lato"/>
                <a:sym typeface="Lato"/>
              </a:rPr>
              <a:t> </a:t>
            </a:r>
            <a:r>
              <a:rPr lang="en-GB" sz="2700">
                <a:solidFill>
                  <a:schemeClr val="dk1"/>
                </a:solidFill>
                <a:latin typeface="Lato"/>
                <a:ea typeface="Lato"/>
                <a:cs typeface="Lato"/>
                <a:sym typeface="Lato"/>
              </a:rPr>
              <a:t>control structure.</a:t>
            </a:r>
            <a:endParaRPr sz="1100"/>
          </a:p>
          <a:p>
            <a:pPr indent="0" lvl="0" marL="0" marR="0" rtl="0" algn="ctr">
              <a:lnSpc>
                <a:spcPct val="80000"/>
              </a:lnSpc>
              <a:spcBef>
                <a:spcPts val="0"/>
              </a:spcBef>
              <a:spcAft>
                <a:spcPts val="0"/>
              </a:spcAft>
              <a:buNone/>
            </a:pPr>
            <a:r>
              <a:rPr lang="en-GB" sz="2700">
                <a:solidFill>
                  <a:srgbClr val="FF6600"/>
                </a:solidFill>
                <a:latin typeface="Lato"/>
                <a:ea typeface="Lato"/>
                <a:cs typeface="Lato"/>
                <a:sym typeface="Lato"/>
              </a:rPr>
              <a:t>Loops</a:t>
            </a:r>
            <a:r>
              <a:rPr lang="en-GB" sz="2700">
                <a:solidFill>
                  <a:schemeClr val="dk1"/>
                </a:solidFill>
                <a:latin typeface="Lato"/>
                <a:ea typeface="Lato"/>
                <a:cs typeface="Lato"/>
                <a:sym typeface="Lato"/>
              </a:rPr>
              <a:t> check a condition. If it returns true, a code block will run. Then the condition will be checked again and if it still remains true, the code block will run again. It repeats until the condition returns false</a:t>
            </a:r>
            <a:endParaRPr sz="1100"/>
          </a:p>
        </p:txBody>
      </p:sp>
      <p:sp>
        <p:nvSpPr>
          <p:cNvPr id="95" name="Google Shape;95;p16"/>
          <p:cNvSpPr/>
          <p:nvPr/>
        </p:nvSpPr>
        <p:spPr>
          <a:xfrm>
            <a:off x="1335785" y="374176"/>
            <a:ext cx="1315500" cy="363000"/>
          </a:xfrm>
          <a:prstGeom prst="rect">
            <a:avLst/>
          </a:prstGeom>
          <a:solidFill>
            <a:srgbClr val="0B1D3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6" name="Google Shape;96;p16"/>
          <p:cNvSpPr txBox="1"/>
          <p:nvPr/>
        </p:nvSpPr>
        <p:spPr>
          <a:xfrm>
            <a:off x="904856" y="425998"/>
            <a:ext cx="21546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Lato"/>
                <a:ea typeface="Lato"/>
                <a:cs typeface="Lato"/>
                <a:sym typeface="Lato"/>
              </a:rPr>
              <a:t>DEFINITION</a:t>
            </a:r>
            <a:endParaRPr sz="1100"/>
          </a:p>
        </p:txBody>
      </p:sp>
      <p:sp>
        <p:nvSpPr>
          <p:cNvPr id="97" name="Google Shape;97;p16"/>
          <p:cNvSpPr txBox="1"/>
          <p:nvPr/>
        </p:nvSpPr>
        <p:spPr>
          <a:xfrm>
            <a:off x="2387354" y="3487482"/>
            <a:ext cx="4967100" cy="261600"/>
          </a:xfrm>
          <a:prstGeom prst="rect">
            <a:avLst/>
          </a:prstGeom>
          <a:noFill/>
          <a:ln>
            <a:noFill/>
          </a:ln>
        </p:spPr>
        <p:txBody>
          <a:bodyPr anchorCtr="0" anchor="t" bIns="34275" lIns="68575" spcFirstLastPara="1" rIns="68575" wrap="square" tIns="34275">
            <a:noAutofit/>
          </a:bodyPr>
          <a:lstStyle/>
          <a:p>
            <a:pPr indent="0" lvl="0" marL="0" marR="0" rtl="0" algn="ctr">
              <a:lnSpc>
                <a:spcPct val="80000"/>
              </a:lnSpc>
              <a:spcBef>
                <a:spcPts val="0"/>
              </a:spcBef>
              <a:spcAft>
                <a:spcPts val="0"/>
              </a:spcAft>
              <a:buNone/>
            </a:pPr>
            <a:r>
              <a:rPr lang="en-GB" sz="1500">
                <a:solidFill>
                  <a:schemeClr val="dk1"/>
                </a:solidFill>
                <a:latin typeface="Lato"/>
                <a:ea typeface="Lato"/>
                <a:cs typeface="Lato"/>
                <a:sym typeface="Lato"/>
              </a:rPr>
              <a:t>Loops Repeats tasks while condition(s) is/are met</a:t>
            </a:r>
            <a:endParaRPr b="1" i="1" sz="1500">
              <a:solidFill>
                <a:schemeClr val="dk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2" name="Shape 452"/>
        <p:cNvGrpSpPr/>
        <p:nvPr/>
      </p:nvGrpSpPr>
      <p:grpSpPr>
        <a:xfrm>
          <a:off x="0" y="0"/>
          <a:ext cx="0" cy="0"/>
          <a:chOff x="0" y="0"/>
          <a:chExt cx="0" cy="0"/>
        </a:xfrm>
      </p:grpSpPr>
      <p:sp>
        <p:nvSpPr>
          <p:cNvPr id="453" name="Google Shape;453;p43"/>
          <p:cNvSpPr txBox="1"/>
          <p:nvPr/>
        </p:nvSpPr>
        <p:spPr>
          <a:xfrm>
            <a:off x="2828999" y="57007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Creating Arrays</a:t>
            </a:r>
            <a:endParaRPr sz="800">
              <a:solidFill>
                <a:srgbClr val="3B41C9"/>
              </a:solidFill>
            </a:endParaRPr>
          </a:p>
        </p:txBody>
      </p:sp>
      <p:pic>
        <p:nvPicPr>
          <p:cNvPr id="454" name="Google Shape;454;p43"/>
          <p:cNvPicPr preferRelativeResize="0"/>
          <p:nvPr/>
        </p:nvPicPr>
        <p:blipFill>
          <a:blip r:embed="rId3">
            <a:alphaModFix/>
          </a:blip>
          <a:stretch>
            <a:fillRect/>
          </a:stretch>
        </p:blipFill>
        <p:spPr>
          <a:xfrm>
            <a:off x="152400" y="1122675"/>
            <a:ext cx="3433411" cy="497566"/>
          </a:xfrm>
          <a:prstGeom prst="rect">
            <a:avLst/>
          </a:prstGeom>
          <a:noFill/>
          <a:ln>
            <a:noFill/>
          </a:ln>
        </p:spPr>
      </p:pic>
      <p:pic>
        <p:nvPicPr>
          <p:cNvPr id="455" name="Google Shape;455;p43"/>
          <p:cNvPicPr preferRelativeResize="0"/>
          <p:nvPr/>
        </p:nvPicPr>
        <p:blipFill>
          <a:blip r:embed="rId4">
            <a:alphaModFix/>
          </a:blip>
          <a:stretch>
            <a:fillRect/>
          </a:stretch>
        </p:blipFill>
        <p:spPr>
          <a:xfrm>
            <a:off x="152400" y="2467190"/>
            <a:ext cx="2430734" cy="1365660"/>
          </a:xfrm>
          <a:prstGeom prst="rect">
            <a:avLst/>
          </a:prstGeom>
          <a:noFill/>
          <a:ln>
            <a:noFill/>
          </a:ln>
        </p:spPr>
      </p:pic>
      <p:pic>
        <p:nvPicPr>
          <p:cNvPr id="456" name="Google Shape;456;p43"/>
          <p:cNvPicPr preferRelativeResize="0"/>
          <p:nvPr/>
        </p:nvPicPr>
        <p:blipFill>
          <a:blip r:embed="rId5">
            <a:alphaModFix/>
          </a:blip>
          <a:stretch>
            <a:fillRect/>
          </a:stretch>
        </p:blipFill>
        <p:spPr>
          <a:xfrm>
            <a:off x="4806094" y="1138567"/>
            <a:ext cx="4162632" cy="465807"/>
          </a:xfrm>
          <a:prstGeom prst="rect">
            <a:avLst/>
          </a:prstGeom>
          <a:noFill/>
          <a:ln>
            <a:noFill/>
          </a:ln>
        </p:spPr>
      </p:pic>
      <p:sp>
        <p:nvSpPr>
          <p:cNvPr id="457" name="Google Shape;457;p43"/>
          <p:cNvSpPr txBox="1"/>
          <p:nvPr/>
        </p:nvSpPr>
        <p:spPr>
          <a:xfrm>
            <a:off x="152400" y="1604375"/>
            <a:ext cx="1447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Calibri"/>
                <a:ea typeface="Calibri"/>
                <a:cs typeface="Calibri"/>
                <a:sym typeface="Calibri"/>
              </a:rPr>
              <a:t>Array literal</a:t>
            </a:r>
            <a:endParaRPr sz="1100">
              <a:latin typeface="Calibri"/>
              <a:ea typeface="Calibri"/>
              <a:cs typeface="Calibri"/>
              <a:sym typeface="Calibri"/>
            </a:endParaRPr>
          </a:p>
        </p:txBody>
      </p:sp>
      <p:sp>
        <p:nvSpPr>
          <p:cNvPr id="458" name="Google Shape;458;p43"/>
          <p:cNvSpPr txBox="1"/>
          <p:nvPr/>
        </p:nvSpPr>
        <p:spPr>
          <a:xfrm>
            <a:off x="152400" y="3832850"/>
            <a:ext cx="211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Calibri"/>
                <a:ea typeface="Calibri"/>
                <a:cs typeface="Calibri"/>
                <a:sym typeface="Calibri"/>
              </a:rPr>
              <a:t>Creating instance with “new”</a:t>
            </a:r>
            <a:endParaRPr sz="1100">
              <a:latin typeface="Calibri"/>
              <a:ea typeface="Calibri"/>
              <a:cs typeface="Calibri"/>
              <a:sym typeface="Calibri"/>
            </a:endParaRPr>
          </a:p>
        </p:txBody>
      </p:sp>
      <p:sp>
        <p:nvSpPr>
          <p:cNvPr id="459" name="Google Shape;459;p43"/>
          <p:cNvSpPr txBox="1"/>
          <p:nvPr/>
        </p:nvSpPr>
        <p:spPr>
          <a:xfrm>
            <a:off x="4806100" y="1620250"/>
            <a:ext cx="211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Calibri"/>
                <a:ea typeface="Calibri"/>
                <a:cs typeface="Calibri"/>
                <a:sym typeface="Calibri"/>
              </a:rPr>
              <a:t>Array Constructor</a:t>
            </a:r>
            <a:endParaRPr sz="1100">
              <a:latin typeface="Calibri"/>
              <a:ea typeface="Calibri"/>
              <a:cs typeface="Calibri"/>
              <a:sym typeface="Calibri"/>
            </a:endParaRP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463" name="Shape 463"/>
        <p:cNvGrpSpPr/>
        <p:nvPr/>
      </p:nvGrpSpPr>
      <p:grpSpPr>
        <a:xfrm>
          <a:off x="0" y="0"/>
          <a:ext cx="0" cy="0"/>
          <a:chOff x="0" y="0"/>
          <a:chExt cx="0" cy="0"/>
        </a:xfrm>
      </p:grpSpPr>
      <p:sp>
        <p:nvSpPr>
          <p:cNvPr id="464" name="Google Shape;464;p44"/>
          <p:cNvSpPr/>
          <p:nvPr/>
        </p:nvSpPr>
        <p:spPr>
          <a:xfrm>
            <a:off x="130093" y="1078688"/>
            <a:ext cx="2346900" cy="3810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GB" sz="1400">
                <a:solidFill>
                  <a:srgbClr val="00B498"/>
                </a:solidFill>
                <a:latin typeface="Arial"/>
                <a:ea typeface="Arial"/>
                <a:cs typeface="Arial"/>
                <a:sym typeface="Arial"/>
              </a:rPr>
              <a:t>pop()</a:t>
            </a:r>
            <a:endParaRPr sz="1100"/>
          </a:p>
        </p:txBody>
      </p:sp>
      <p:sp>
        <p:nvSpPr>
          <p:cNvPr id="465" name="Google Shape;465;p44"/>
          <p:cNvSpPr/>
          <p:nvPr/>
        </p:nvSpPr>
        <p:spPr>
          <a:xfrm>
            <a:off x="178269" y="734825"/>
            <a:ext cx="14559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400">
                <a:solidFill>
                  <a:srgbClr val="FFFFFF"/>
                </a:solidFill>
                <a:latin typeface="Helvetica Neue Light"/>
                <a:ea typeface="Helvetica Neue Light"/>
                <a:cs typeface="Helvetica Neue Light"/>
                <a:sym typeface="Helvetica Neue Light"/>
              </a:rPr>
              <a:t>METHOD</a:t>
            </a:r>
            <a:endParaRPr sz="1100"/>
          </a:p>
        </p:txBody>
      </p:sp>
      <p:sp>
        <p:nvSpPr>
          <p:cNvPr id="466" name="Google Shape;466;p44"/>
          <p:cNvSpPr/>
          <p:nvPr/>
        </p:nvSpPr>
        <p:spPr>
          <a:xfrm>
            <a:off x="178285" y="167044"/>
            <a:ext cx="55761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400">
                <a:solidFill>
                  <a:srgbClr val="FFFFFF"/>
                </a:solidFill>
                <a:latin typeface="Helvetica Neue Light"/>
                <a:ea typeface="Helvetica Neue Light"/>
                <a:cs typeface="Helvetica Neue Light"/>
                <a:sym typeface="Helvetica Neue Light"/>
              </a:rPr>
              <a:t>COMMON METHODS &amp; PROPERTIES</a:t>
            </a:r>
            <a:endParaRPr sz="1100"/>
          </a:p>
        </p:txBody>
      </p:sp>
      <p:sp>
        <p:nvSpPr>
          <p:cNvPr id="467" name="Google Shape;467;p44"/>
          <p:cNvSpPr/>
          <p:nvPr/>
        </p:nvSpPr>
        <p:spPr>
          <a:xfrm>
            <a:off x="2321308" y="734829"/>
            <a:ext cx="1641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400">
                <a:solidFill>
                  <a:srgbClr val="FFFFFF"/>
                </a:solidFill>
                <a:latin typeface="Helvetica Neue Light"/>
                <a:ea typeface="Helvetica Neue Light"/>
                <a:cs typeface="Helvetica Neue Light"/>
                <a:sym typeface="Helvetica Neue Light"/>
              </a:rPr>
              <a:t>DESCRIPTION</a:t>
            </a:r>
            <a:endParaRPr b="1" sz="1400">
              <a:solidFill>
                <a:srgbClr val="FFFFFF"/>
              </a:solidFill>
              <a:latin typeface="Helvetica Neue Light"/>
              <a:ea typeface="Helvetica Neue Light"/>
              <a:cs typeface="Helvetica Neue Light"/>
              <a:sym typeface="Helvetica Neue Light"/>
            </a:endParaRPr>
          </a:p>
        </p:txBody>
      </p:sp>
      <p:sp>
        <p:nvSpPr>
          <p:cNvPr id="468" name="Google Shape;468;p44"/>
          <p:cNvSpPr/>
          <p:nvPr/>
        </p:nvSpPr>
        <p:spPr>
          <a:xfrm>
            <a:off x="202348" y="1430746"/>
            <a:ext cx="7593804" cy="0"/>
          </a:xfrm>
          <a:custGeom>
            <a:rect b="b" l="l" r="r" t="t"/>
            <a:pathLst>
              <a:path extrusionOk="0" h="120000" w="21600">
                <a:moveTo>
                  <a:pt x="0" y="0"/>
                </a:moveTo>
                <a:lnTo>
                  <a:pt x="21600" y="0"/>
                </a:lnTo>
                <a:lnTo>
                  <a:pt x="0" y="0"/>
                </a:lnTo>
                <a:close/>
              </a:path>
            </a:pathLst>
          </a:custGeom>
          <a:solidFill>
            <a:srgbClr val="F2717A"/>
          </a:solidFill>
          <a:ln cap="flat" cmpd="sng" w="12700">
            <a:solidFill>
              <a:srgbClr val="F2717A"/>
            </a:solidFill>
            <a:prstDash val="dash"/>
            <a:miter lim="0"/>
            <a:headEnd len="sm" w="sm" type="none"/>
            <a:tailEnd len="sm" w="sm" type="none"/>
          </a:ln>
        </p:spPr>
        <p:txBody>
          <a:bodyPr anchorCtr="0" anchor="ctr" bIns="190500" lIns="190500" spcFirstLastPara="1" rIns="190500" wrap="square" tIns="190500">
            <a:noAutofit/>
          </a:bodyPr>
          <a:lstStyle/>
          <a:p>
            <a:pPr indent="0" lvl="0" marL="0" marR="0" rtl="0" algn="l">
              <a:lnSpc>
                <a:spcPct val="90000"/>
              </a:lnSpc>
              <a:spcBef>
                <a:spcPts val="0"/>
              </a:spcBef>
              <a:spcAft>
                <a:spcPts val="0"/>
              </a:spcAft>
              <a:buNone/>
            </a:pPr>
            <a:r>
              <a:t/>
            </a:r>
            <a:endParaRPr b="1" sz="2300">
              <a:solidFill>
                <a:srgbClr val="32302E"/>
              </a:solidFill>
              <a:latin typeface="Helvetica Neue"/>
              <a:ea typeface="Helvetica Neue"/>
              <a:cs typeface="Helvetica Neue"/>
              <a:sym typeface="Helvetica Neue"/>
            </a:endParaRPr>
          </a:p>
        </p:txBody>
      </p:sp>
      <p:sp>
        <p:nvSpPr>
          <p:cNvPr id="469" name="Google Shape;469;p44"/>
          <p:cNvSpPr/>
          <p:nvPr/>
        </p:nvSpPr>
        <p:spPr>
          <a:xfrm>
            <a:off x="199286" y="1776903"/>
            <a:ext cx="7593804" cy="0"/>
          </a:xfrm>
          <a:custGeom>
            <a:rect b="b" l="l" r="r" t="t"/>
            <a:pathLst>
              <a:path extrusionOk="0" h="120000" w="21600">
                <a:moveTo>
                  <a:pt x="0" y="0"/>
                </a:moveTo>
                <a:lnTo>
                  <a:pt x="21600" y="0"/>
                </a:lnTo>
                <a:lnTo>
                  <a:pt x="0" y="0"/>
                </a:lnTo>
                <a:close/>
              </a:path>
            </a:pathLst>
          </a:custGeom>
          <a:solidFill>
            <a:srgbClr val="F2717A"/>
          </a:solidFill>
          <a:ln cap="flat" cmpd="sng" w="12700">
            <a:solidFill>
              <a:srgbClr val="F2717A"/>
            </a:solidFill>
            <a:prstDash val="dash"/>
            <a:miter lim="0"/>
            <a:headEnd len="sm" w="sm" type="none"/>
            <a:tailEnd len="sm" w="sm" type="none"/>
          </a:ln>
        </p:spPr>
        <p:txBody>
          <a:bodyPr anchorCtr="0" anchor="ctr" bIns="190500" lIns="190500" spcFirstLastPara="1" rIns="190500" wrap="square" tIns="190500">
            <a:noAutofit/>
          </a:bodyPr>
          <a:lstStyle/>
          <a:p>
            <a:pPr indent="0" lvl="0" marL="0" marR="0" rtl="0" algn="l">
              <a:lnSpc>
                <a:spcPct val="90000"/>
              </a:lnSpc>
              <a:spcBef>
                <a:spcPts val="0"/>
              </a:spcBef>
              <a:spcAft>
                <a:spcPts val="0"/>
              </a:spcAft>
              <a:buNone/>
            </a:pPr>
            <a:r>
              <a:t/>
            </a:r>
            <a:endParaRPr b="1" sz="2300">
              <a:solidFill>
                <a:srgbClr val="32302E"/>
              </a:solidFill>
              <a:latin typeface="Helvetica Neue"/>
              <a:ea typeface="Helvetica Neue"/>
              <a:cs typeface="Helvetica Neue"/>
              <a:sym typeface="Helvetica Neue"/>
            </a:endParaRPr>
          </a:p>
        </p:txBody>
      </p:sp>
      <p:sp>
        <p:nvSpPr>
          <p:cNvPr id="470" name="Google Shape;470;p44"/>
          <p:cNvSpPr/>
          <p:nvPr/>
        </p:nvSpPr>
        <p:spPr>
          <a:xfrm>
            <a:off x="203224" y="2064589"/>
            <a:ext cx="7593804" cy="0"/>
          </a:xfrm>
          <a:custGeom>
            <a:rect b="b" l="l" r="r" t="t"/>
            <a:pathLst>
              <a:path extrusionOk="0" h="120000" w="21600">
                <a:moveTo>
                  <a:pt x="0" y="0"/>
                </a:moveTo>
                <a:lnTo>
                  <a:pt x="21600" y="0"/>
                </a:lnTo>
                <a:lnTo>
                  <a:pt x="0" y="0"/>
                </a:lnTo>
                <a:close/>
              </a:path>
            </a:pathLst>
          </a:custGeom>
          <a:solidFill>
            <a:srgbClr val="F2717A"/>
          </a:solidFill>
          <a:ln cap="flat" cmpd="sng" w="12700">
            <a:solidFill>
              <a:srgbClr val="F2717A"/>
            </a:solidFill>
            <a:prstDash val="dash"/>
            <a:miter lim="0"/>
            <a:headEnd len="sm" w="sm" type="none"/>
            <a:tailEnd len="sm" w="sm" type="none"/>
          </a:ln>
        </p:spPr>
        <p:txBody>
          <a:bodyPr anchorCtr="0" anchor="ctr" bIns="190500" lIns="190500" spcFirstLastPara="1" rIns="190500" wrap="square" tIns="190500">
            <a:noAutofit/>
          </a:bodyPr>
          <a:lstStyle/>
          <a:p>
            <a:pPr indent="0" lvl="0" marL="0" marR="0" rtl="0" algn="l">
              <a:lnSpc>
                <a:spcPct val="90000"/>
              </a:lnSpc>
              <a:spcBef>
                <a:spcPts val="0"/>
              </a:spcBef>
              <a:spcAft>
                <a:spcPts val="0"/>
              </a:spcAft>
              <a:buNone/>
            </a:pPr>
            <a:r>
              <a:t/>
            </a:r>
            <a:endParaRPr b="1" sz="2300">
              <a:solidFill>
                <a:srgbClr val="32302E"/>
              </a:solidFill>
              <a:latin typeface="Helvetica Neue"/>
              <a:ea typeface="Helvetica Neue"/>
              <a:cs typeface="Helvetica Neue"/>
              <a:sym typeface="Helvetica Neue"/>
            </a:endParaRPr>
          </a:p>
        </p:txBody>
      </p:sp>
      <p:sp>
        <p:nvSpPr>
          <p:cNvPr id="471" name="Google Shape;471;p44"/>
          <p:cNvSpPr/>
          <p:nvPr/>
        </p:nvSpPr>
        <p:spPr>
          <a:xfrm>
            <a:off x="2321308" y="2050717"/>
            <a:ext cx="4572000" cy="3810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GB" sz="1400">
                <a:solidFill>
                  <a:schemeClr val="lt1"/>
                </a:solidFill>
                <a:latin typeface="Calibri"/>
                <a:ea typeface="Calibri"/>
                <a:cs typeface="Calibri"/>
                <a:sym typeface="Calibri"/>
              </a:rPr>
              <a:t>Adds a new element to array</a:t>
            </a:r>
            <a:endParaRPr sz="1100"/>
          </a:p>
        </p:txBody>
      </p:sp>
      <p:sp>
        <p:nvSpPr>
          <p:cNvPr id="472" name="Google Shape;472;p44"/>
          <p:cNvSpPr/>
          <p:nvPr/>
        </p:nvSpPr>
        <p:spPr>
          <a:xfrm>
            <a:off x="172162" y="2023552"/>
            <a:ext cx="1068900" cy="3810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GB" sz="1400">
                <a:solidFill>
                  <a:srgbClr val="00B498"/>
                </a:solidFill>
                <a:latin typeface="Arial"/>
                <a:ea typeface="Arial"/>
                <a:cs typeface="Arial"/>
                <a:sym typeface="Arial"/>
              </a:rPr>
              <a:t>unshift()</a:t>
            </a:r>
            <a:endParaRPr sz="1100"/>
          </a:p>
        </p:txBody>
      </p:sp>
      <p:sp>
        <p:nvSpPr>
          <p:cNvPr id="473" name="Google Shape;473;p44"/>
          <p:cNvSpPr/>
          <p:nvPr/>
        </p:nvSpPr>
        <p:spPr>
          <a:xfrm>
            <a:off x="153347" y="1416514"/>
            <a:ext cx="759000" cy="3810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GB" sz="1400">
                <a:solidFill>
                  <a:srgbClr val="00B498"/>
                </a:solidFill>
                <a:latin typeface="Arial"/>
                <a:ea typeface="Arial"/>
                <a:cs typeface="Arial"/>
                <a:sym typeface="Arial"/>
              </a:rPr>
              <a:t>push()</a:t>
            </a:r>
            <a:endParaRPr sz="1100"/>
          </a:p>
        </p:txBody>
      </p:sp>
      <p:sp>
        <p:nvSpPr>
          <p:cNvPr id="474" name="Google Shape;474;p44"/>
          <p:cNvSpPr/>
          <p:nvPr/>
        </p:nvSpPr>
        <p:spPr>
          <a:xfrm>
            <a:off x="154222" y="1780943"/>
            <a:ext cx="4572000" cy="3810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GB" sz="1400">
                <a:solidFill>
                  <a:srgbClr val="00B498"/>
                </a:solidFill>
                <a:latin typeface="Arial"/>
                <a:ea typeface="Arial"/>
                <a:cs typeface="Arial"/>
                <a:sym typeface="Arial"/>
              </a:rPr>
              <a:t>shift()</a:t>
            </a:r>
            <a:endParaRPr sz="1100"/>
          </a:p>
        </p:txBody>
      </p:sp>
      <p:sp>
        <p:nvSpPr>
          <p:cNvPr id="475" name="Google Shape;475;p44"/>
          <p:cNvSpPr/>
          <p:nvPr/>
        </p:nvSpPr>
        <p:spPr>
          <a:xfrm>
            <a:off x="2311585" y="1696943"/>
            <a:ext cx="4572000" cy="3810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GB" sz="1400">
                <a:solidFill>
                  <a:schemeClr val="lt1"/>
                </a:solidFill>
                <a:latin typeface="Calibri"/>
                <a:ea typeface="Calibri"/>
                <a:cs typeface="Calibri"/>
                <a:sym typeface="Calibri"/>
              </a:rPr>
              <a:t>Removes the first element in array</a:t>
            </a:r>
            <a:endParaRPr sz="1100"/>
          </a:p>
        </p:txBody>
      </p:sp>
      <p:sp>
        <p:nvSpPr>
          <p:cNvPr id="476" name="Google Shape;476;p44"/>
          <p:cNvSpPr/>
          <p:nvPr/>
        </p:nvSpPr>
        <p:spPr>
          <a:xfrm>
            <a:off x="2324595" y="1401109"/>
            <a:ext cx="4572000" cy="3810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GB" sz="1400">
                <a:solidFill>
                  <a:schemeClr val="lt1"/>
                </a:solidFill>
                <a:latin typeface="Calibri"/>
                <a:ea typeface="Calibri"/>
                <a:cs typeface="Calibri"/>
                <a:sym typeface="Calibri"/>
              </a:rPr>
              <a:t>Adds a new element to array</a:t>
            </a:r>
            <a:endParaRPr sz="1100"/>
          </a:p>
        </p:txBody>
      </p:sp>
      <p:sp>
        <p:nvSpPr>
          <p:cNvPr id="477" name="Google Shape;477;p44"/>
          <p:cNvSpPr/>
          <p:nvPr/>
        </p:nvSpPr>
        <p:spPr>
          <a:xfrm>
            <a:off x="2313832" y="1049083"/>
            <a:ext cx="4572000" cy="3810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GB" sz="1400">
                <a:solidFill>
                  <a:schemeClr val="lt1"/>
                </a:solidFill>
                <a:latin typeface="Calibri"/>
                <a:ea typeface="Calibri"/>
                <a:cs typeface="Calibri"/>
                <a:sym typeface="Calibri"/>
              </a:rPr>
              <a:t>Removes the last element in an array</a:t>
            </a:r>
            <a:endParaRPr sz="1100"/>
          </a:p>
        </p:txBody>
      </p:sp>
      <p:sp>
        <p:nvSpPr>
          <p:cNvPr id="478" name="Google Shape;478;p44"/>
          <p:cNvSpPr/>
          <p:nvPr/>
        </p:nvSpPr>
        <p:spPr>
          <a:xfrm>
            <a:off x="199286" y="1079693"/>
            <a:ext cx="7593804" cy="0"/>
          </a:xfrm>
          <a:custGeom>
            <a:rect b="b" l="l" r="r" t="t"/>
            <a:pathLst>
              <a:path extrusionOk="0" h="120000" w="21600">
                <a:moveTo>
                  <a:pt x="0" y="0"/>
                </a:moveTo>
                <a:lnTo>
                  <a:pt x="21600" y="0"/>
                </a:lnTo>
                <a:lnTo>
                  <a:pt x="0" y="0"/>
                </a:lnTo>
                <a:close/>
              </a:path>
            </a:pathLst>
          </a:custGeom>
          <a:solidFill>
            <a:srgbClr val="F2717A"/>
          </a:solidFill>
          <a:ln cap="flat" cmpd="sng" w="25400">
            <a:solidFill>
              <a:srgbClr val="F2717A"/>
            </a:solidFill>
            <a:prstDash val="solid"/>
            <a:miter lim="0"/>
            <a:headEnd len="sm" w="sm" type="none"/>
            <a:tailEnd len="sm" w="sm" type="none"/>
          </a:ln>
        </p:spPr>
        <p:txBody>
          <a:bodyPr anchorCtr="0" anchor="ctr" bIns="190500" lIns="190500" spcFirstLastPara="1" rIns="190500" wrap="square" tIns="190500">
            <a:noAutofit/>
          </a:bodyPr>
          <a:lstStyle/>
          <a:p>
            <a:pPr indent="0" lvl="0" marL="0" marR="0" rtl="0" algn="l">
              <a:lnSpc>
                <a:spcPct val="90000"/>
              </a:lnSpc>
              <a:spcBef>
                <a:spcPts val="0"/>
              </a:spcBef>
              <a:spcAft>
                <a:spcPts val="0"/>
              </a:spcAft>
              <a:buNone/>
            </a:pPr>
            <a:r>
              <a:t/>
            </a:r>
            <a:endParaRPr b="1" sz="2300">
              <a:solidFill>
                <a:srgbClr val="32302E"/>
              </a:solidFill>
              <a:latin typeface="Helvetica Neue"/>
              <a:ea typeface="Helvetica Neue"/>
              <a:cs typeface="Helvetica Neue"/>
              <a:sym typeface="Helvetica Neue"/>
            </a:endParaRPr>
          </a:p>
        </p:txBody>
      </p:sp>
      <p:sp>
        <p:nvSpPr>
          <p:cNvPr id="479" name="Google Shape;479;p44"/>
          <p:cNvSpPr/>
          <p:nvPr/>
        </p:nvSpPr>
        <p:spPr>
          <a:xfrm>
            <a:off x="178285" y="4542521"/>
            <a:ext cx="2346900" cy="3810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en-GB" sz="1400">
                <a:solidFill>
                  <a:srgbClr val="00B498"/>
                </a:solidFill>
                <a:latin typeface="Arial"/>
                <a:ea typeface="Arial"/>
                <a:cs typeface="Arial"/>
                <a:sym typeface="Arial"/>
              </a:rPr>
              <a:t>length</a:t>
            </a:r>
            <a:endParaRPr b="1" sz="1200">
              <a:solidFill>
                <a:srgbClr val="00B498"/>
              </a:solidFill>
              <a:latin typeface="Arial"/>
              <a:ea typeface="Arial"/>
              <a:cs typeface="Arial"/>
              <a:sym typeface="Arial"/>
            </a:endParaRPr>
          </a:p>
        </p:txBody>
      </p:sp>
      <p:sp>
        <p:nvSpPr>
          <p:cNvPr id="480" name="Google Shape;480;p44"/>
          <p:cNvSpPr/>
          <p:nvPr/>
        </p:nvSpPr>
        <p:spPr>
          <a:xfrm>
            <a:off x="226476" y="4136318"/>
            <a:ext cx="1090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400">
                <a:solidFill>
                  <a:srgbClr val="FFFFFF"/>
                </a:solidFill>
                <a:latin typeface="Helvetica Neue Light"/>
                <a:ea typeface="Helvetica Neue Light"/>
                <a:cs typeface="Helvetica Neue Light"/>
                <a:sym typeface="Helvetica Neue Light"/>
              </a:rPr>
              <a:t>PROPERTY</a:t>
            </a:r>
            <a:endParaRPr sz="1100"/>
          </a:p>
        </p:txBody>
      </p:sp>
      <p:sp>
        <p:nvSpPr>
          <p:cNvPr id="481" name="Google Shape;481;p44"/>
          <p:cNvSpPr/>
          <p:nvPr/>
        </p:nvSpPr>
        <p:spPr>
          <a:xfrm>
            <a:off x="2369500" y="4136318"/>
            <a:ext cx="1641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400">
                <a:solidFill>
                  <a:srgbClr val="FFFFFF"/>
                </a:solidFill>
                <a:latin typeface="Helvetica Neue Light"/>
                <a:ea typeface="Helvetica Neue Light"/>
                <a:cs typeface="Helvetica Neue Light"/>
                <a:sym typeface="Helvetica Neue Light"/>
              </a:rPr>
              <a:t>DESCRIPTION</a:t>
            </a:r>
            <a:endParaRPr sz="1100"/>
          </a:p>
        </p:txBody>
      </p:sp>
      <p:sp>
        <p:nvSpPr>
          <p:cNvPr id="482" name="Google Shape;482;p44"/>
          <p:cNvSpPr/>
          <p:nvPr/>
        </p:nvSpPr>
        <p:spPr>
          <a:xfrm>
            <a:off x="2362024" y="4512916"/>
            <a:ext cx="4572000" cy="3810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GB" sz="1400">
                <a:solidFill>
                  <a:schemeClr val="lt1"/>
                </a:solidFill>
                <a:latin typeface="Calibri"/>
                <a:ea typeface="Calibri"/>
                <a:cs typeface="Calibri"/>
                <a:sym typeface="Calibri"/>
              </a:rPr>
              <a:t>Number of keys</a:t>
            </a:r>
            <a:endParaRPr sz="1100"/>
          </a:p>
        </p:txBody>
      </p:sp>
      <p:sp>
        <p:nvSpPr>
          <p:cNvPr id="483" name="Google Shape;483;p44"/>
          <p:cNvSpPr/>
          <p:nvPr/>
        </p:nvSpPr>
        <p:spPr>
          <a:xfrm>
            <a:off x="247477" y="4481183"/>
            <a:ext cx="7593804" cy="0"/>
          </a:xfrm>
          <a:custGeom>
            <a:rect b="b" l="l" r="r" t="t"/>
            <a:pathLst>
              <a:path extrusionOk="0" h="120000" w="21600">
                <a:moveTo>
                  <a:pt x="0" y="0"/>
                </a:moveTo>
                <a:lnTo>
                  <a:pt x="21600" y="0"/>
                </a:lnTo>
                <a:lnTo>
                  <a:pt x="0" y="0"/>
                </a:lnTo>
                <a:close/>
              </a:path>
            </a:pathLst>
          </a:custGeom>
          <a:solidFill>
            <a:srgbClr val="F2717A"/>
          </a:solidFill>
          <a:ln cap="flat" cmpd="sng" w="25400">
            <a:solidFill>
              <a:srgbClr val="F2717A"/>
            </a:solidFill>
            <a:prstDash val="solid"/>
            <a:miter lim="0"/>
            <a:headEnd len="sm" w="sm" type="none"/>
            <a:tailEnd len="sm" w="sm" type="none"/>
          </a:ln>
        </p:spPr>
        <p:txBody>
          <a:bodyPr anchorCtr="0" anchor="ctr" bIns="190500" lIns="190500" spcFirstLastPara="1" rIns="190500" wrap="square" tIns="190500">
            <a:noAutofit/>
          </a:bodyPr>
          <a:lstStyle/>
          <a:p>
            <a:pPr indent="0" lvl="0" marL="0" marR="0" rtl="0" algn="l">
              <a:lnSpc>
                <a:spcPct val="90000"/>
              </a:lnSpc>
              <a:spcBef>
                <a:spcPts val="0"/>
              </a:spcBef>
              <a:spcAft>
                <a:spcPts val="0"/>
              </a:spcAft>
              <a:buNone/>
            </a:pPr>
            <a:r>
              <a:t/>
            </a:r>
            <a:endParaRPr b="1" sz="2300">
              <a:solidFill>
                <a:srgbClr val="32302E"/>
              </a:solidFill>
              <a:latin typeface="Helvetica Neue"/>
              <a:ea typeface="Helvetica Neue"/>
              <a:cs typeface="Helvetica Neue"/>
              <a:sym typeface="Helvetica Neue"/>
            </a:endParaRPr>
          </a:p>
        </p:txBody>
      </p:sp>
      <p:sp>
        <p:nvSpPr>
          <p:cNvPr id="484" name="Google Shape;484;p44"/>
          <p:cNvSpPr/>
          <p:nvPr/>
        </p:nvSpPr>
        <p:spPr>
          <a:xfrm>
            <a:off x="206762" y="2427431"/>
            <a:ext cx="7593804" cy="0"/>
          </a:xfrm>
          <a:custGeom>
            <a:rect b="b" l="l" r="r" t="t"/>
            <a:pathLst>
              <a:path extrusionOk="0" h="120000" w="21600">
                <a:moveTo>
                  <a:pt x="0" y="0"/>
                </a:moveTo>
                <a:lnTo>
                  <a:pt x="21600" y="0"/>
                </a:lnTo>
                <a:lnTo>
                  <a:pt x="0" y="0"/>
                </a:lnTo>
                <a:close/>
              </a:path>
            </a:pathLst>
          </a:custGeom>
          <a:solidFill>
            <a:srgbClr val="F2717A"/>
          </a:solidFill>
          <a:ln cap="flat" cmpd="sng" w="12700">
            <a:solidFill>
              <a:srgbClr val="F2717A"/>
            </a:solidFill>
            <a:prstDash val="dash"/>
            <a:miter lim="0"/>
            <a:headEnd len="sm" w="sm" type="none"/>
            <a:tailEnd len="sm" w="sm" type="none"/>
          </a:ln>
        </p:spPr>
        <p:txBody>
          <a:bodyPr anchorCtr="0" anchor="ctr" bIns="190500" lIns="190500" spcFirstLastPara="1" rIns="190500" wrap="square" tIns="190500">
            <a:noAutofit/>
          </a:bodyPr>
          <a:lstStyle/>
          <a:p>
            <a:pPr indent="0" lvl="0" marL="0" marR="0" rtl="0" algn="l">
              <a:lnSpc>
                <a:spcPct val="90000"/>
              </a:lnSpc>
              <a:spcBef>
                <a:spcPts val="0"/>
              </a:spcBef>
              <a:spcAft>
                <a:spcPts val="0"/>
              </a:spcAft>
              <a:buNone/>
            </a:pPr>
            <a:r>
              <a:t/>
            </a:r>
            <a:endParaRPr b="1" sz="2300">
              <a:solidFill>
                <a:srgbClr val="32302E"/>
              </a:solidFill>
              <a:latin typeface="Helvetica Neue"/>
              <a:ea typeface="Helvetica Neue"/>
              <a:cs typeface="Helvetica Neue"/>
              <a:sym typeface="Helvetica Neue"/>
            </a:endParaRPr>
          </a:p>
        </p:txBody>
      </p:sp>
      <p:sp>
        <p:nvSpPr>
          <p:cNvPr id="485" name="Google Shape;485;p44"/>
          <p:cNvSpPr/>
          <p:nvPr/>
        </p:nvSpPr>
        <p:spPr>
          <a:xfrm>
            <a:off x="2588860" y="2412461"/>
            <a:ext cx="4572000" cy="646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200">
                <a:solidFill>
                  <a:schemeClr val="lt1"/>
                </a:solidFill>
                <a:latin typeface="Calibri"/>
                <a:ea typeface="Calibri"/>
                <a:cs typeface="Calibri"/>
                <a:sym typeface="Calibri"/>
              </a:rPr>
              <a:t>a defines position where new elements are added</a:t>
            </a:r>
            <a:endParaRPr sz="1100"/>
          </a:p>
          <a:p>
            <a:pPr indent="0" lvl="0" marL="0" marR="0" rtl="0" algn="l">
              <a:spcBef>
                <a:spcPts val="0"/>
              </a:spcBef>
              <a:spcAft>
                <a:spcPts val="0"/>
              </a:spcAft>
              <a:buNone/>
            </a:pPr>
            <a:r>
              <a:rPr lang="en-GB" sz="1200">
                <a:solidFill>
                  <a:schemeClr val="lt1"/>
                </a:solidFill>
                <a:latin typeface="Calibri"/>
                <a:ea typeface="Calibri"/>
                <a:cs typeface="Calibri"/>
                <a:sym typeface="Calibri"/>
              </a:rPr>
              <a:t>b defines how many elements to be removed</a:t>
            </a:r>
            <a:endParaRPr sz="1100"/>
          </a:p>
          <a:p>
            <a:pPr indent="0" lvl="0" marL="0" marR="0" rtl="0" algn="l">
              <a:spcBef>
                <a:spcPts val="0"/>
              </a:spcBef>
              <a:spcAft>
                <a:spcPts val="0"/>
              </a:spcAft>
              <a:buNone/>
            </a:pPr>
            <a:r>
              <a:rPr lang="en-GB" sz="1200">
                <a:solidFill>
                  <a:schemeClr val="lt1"/>
                </a:solidFill>
                <a:latin typeface="Calibri"/>
                <a:ea typeface="Calibri"/>
                <a:cs typeface="Calibri"/>
                <a:sym typeface="Calibri"/>
              </a:rPr>
              <a:t>&lt;elements&gt; define new elements to be added</a:t>
            </a:r>
            <a:endParaRPr sz="1100"/>
          </a:p>
        </p:txBody>
      </p:sp>
      <p:sp>
        <p:nvSpPr>
          <p:cNvPr id="486" name="Google Shape;486;p44"/>
          <p:cNvSpPr/>
          <p:nvPr/>
        </p:nvSpPr>
        <p:spPr>
          <a:xfrm>
            <a:off x="175699" y="2386394"/>
            <a:ext cx="2413200" cy="3810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GB" sz="1400">
                <a:solidFill>
                  <a:srgbClr val="00B498"/>
                </a:solidFill>
                <a:latin typeface="Arial"/>
                <a:ea typeface="Arial"/>
                <a:cs typeface="Arial"/>
                <a:sym typeface="Arial"/>
              </a:rPr>
              <a:t>splice(a,b,&lt;elements&gt;)</a:t>
            </a:r>
            <a:endParaRPr sz="1100"/>
          </a:p>
        </p:txBody>
      </p:sp>
      <p:sp>
        <p:nvSpPr>
          <p:cNvPr id="487" name="Google Shape;487;p44"/>
          <p:cNvSpPr/>
          <p:nvPr/>
        </p:nvSpPr>
        <p:spPr>
          <a:xfrm>
            <a:off x="212382" y="3101912"/>
            <a:ext cx="7593804" cy="0"/>
          </a:xfrm>
          <a:custGeom>
            <a:rect b="b" l="l" r="r" t="t"/>
            <a:pathLst>
              <a:path extrusionOk="0" h="120000" w="21600">
                <a:moveTo>
                  <a:pt x="0" y="0"/>
                </a:moveTo>
                <a:lnTo>
                  <a:pt x="21600" y="0"/>
                </a:lnTo>
                <a:lnTo>
                  <a:pt x="0" y="0"/>
                </a:lnTo>
                <a:close/>
              </a:path>
            </a:pathLst>
          </a:custGeom>
          <a:solidFill>
            <a:srgbClr val="F2717A"/>
          </a:solidFill>
          <a:ln cap="flat" cmpd="sng" w="12700">
            <a:solidFill>
              <a:srgbClr val="F2717A"/>
            </a:solidFill>
            <a:prstDash val="dash"/>
            <a:miter lim="0"/>
            <a:headEnd len="sm" w="sm" type="none"/>
            <a:tailEnd len="sm" w="sm" type="none"/>
          </a:ln>
        </p:spPr>
        <p:txBody>
          <a:bodyPr anchorCtr="0" anchor="ctr" bIns="190500" lIns="190500" spcFirstLastPara="1" rIns="190500" wrap="square" tIns="190500">
            <a:noAutofit/>
          </a:bodyPr>
          <a:lstStyle/>
          <a:p>
            <a:pPr indent="0" lvl="0" marL="0" marR="0" rtl="0" algn="l">
              <a:lnSpc>
                <a:spcPct val="90000"/>
              </a:lnSpc>
              <a:spcBef>
                <a:spcPts val="0"/>
              </a:spcBef>
              <a:spcAft>
                <a:spcPts val="0"/>
              </a:spcAft>
              <a:buNone/>
            </a:pPr>
            <a:r>
              <a:t/>
            </a:r>
            <a:endParaRPr b="1" sz="2300">
              <a:solidFill>
                <a:srgbClr val="32302E"/>
              </a:solidFill>
              <a:latin typeface="Helvetica Neue"/>
              <a:ea typeface="Helvetica Neue"/>
              <a:cs typeface="Helvetica Neue"/>
              <a:sym typeface="Helvetica Neue"/>
            </a:endParaRPr>
          </a:p>
        </p:txBody>
      </p:sp>
      <p:sp>
        <p:nvSpPr>
          <p:cNvPr id="488" name="Google Shape;488;p44"/>
          <p:cNvSpPr/>
          <p:nvPr/>
        </p:nvSpPr>
        <p:spPr>
          <a:xfrm>
            <a:off x="2345101" y="3136818"/>
            <a:ext cx="45720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lt1"/>
                </a:solidFill>
                <a:latin typeface="Calibri"/>
                <a:ea typeface="Calibri"/>
                <a:cs typeface="Calibri"/>
                <a:sym typeface="Calibri"/>
              </a:rPr>
              <a:t>Sorts array alphabetically</a:t>
            </a:r>
            <a:endParaRPr sz="1100"/>
          </a:p>
        </p:txBody>
      </p:sp>
      <p:sp>
        <p:nvSpPr>
          <p:cNvPr id="489" name="Google Shape;489;p44"/>
          <p:cNvSpPr/>
          <p:nvPr/>
        </p:nvSpPr>
        <p:spPr>
          <a:xfrm>
            <a:off x="181319" y="3060876"/>
            <a:ext cx="759000" cy="3810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GB" sz="1400">
                <a:solidFill>
                  <a:srgbClr val="00B498"/>
                </a:solidFill>
                <a:latin typeface="Arial"/>
                <a:ea typeface="Arial"/>
                <a:cs typeface="Arial"/>
                <a:sym typeface="Arial"/>
              </a:rPr>
              <a:t>sort()</a:t>
            </a:r>
            <a:endParaRPr sz="1100"/>
          </a:p>
        </p:txBody>
      </p:sp>
      <p:sp>
        <p:nvSpPr>
          <p:cNvPr id="490" name="Google Shape;490;p44"/>
          <p:cNvSpPr/>
          <p:nvPr/>
        </p:nvSpPr>
        <p:spPr>
          <a:xfrm>
            <a:off x="205412" y="3479017"/>
            <a:ext cx="7593804" cy="0"/>
          </a:xfrm>
          <a:custGeom>
            <a:rect b="b" l="l" r="r" t="t"/>
            <a:pathLst>
              <a:path extrusionOk="0" h="120000" w="21600">
                <a:moveTo>
                  <a:pt x="0" y="0"/>
                </a:moveTo>
                <a:lnTo>
                  <a:pt x="21600" y="0"/>
                </a:lnTo>
                <a:lnTo>
                  <a:pt x="0" y="0"/>
                </a:lnTo>
                <a:close/>
              </a:path>
            </a:pathLst>
          </a:custGeom>
          <a:solidFill>
            <a:srgbClr val="F2717A"/>
          </a:solidFill>
          <a:ln cap="flat" cmpd="sng" w="12700">
            <a:solidFill>
              <a:srgbClr val="F2717A"/>
            </a:solidFill>
            <a:prstDash val="dash"/>
            <a:miter lim="0"/>
            <a:headEnd len="sm" w="sm" type="none"/>
            <a:tailEnd len="sm" w="sm" type="none"/>
          </a:ln>
        </p:spPr>
        <p:txBody>
          <a:bodyPr anchorCtr="0" anchor="ctr" bIns="190500" lIns="190500" spcFirstLastPara="1" rIns="190500" wrap="square" tIns="190500">
            <a:noAutofit/>
          </a:bodyPr>
          <a:lstStyle/>
          <a:p>
            <a:pPr indent="0" lvl="0" marL="0" marR="0" rtl="0" algn="l">
              <a:lnSpc>
                <a:spcPct val="90000"/>
              </a:lnSpc>
              <a:spcBef>
                <a:spcPts val="0"/>
              </a:spcBef>
              <a:spcAft>
                <a:spcPts val="0"/>
              </a:spcAft>
              <a:buNone/>
            </a:pPr>
            <a:r>
              <a:t/>
            </a:r>
            <a:endParaRPr b="1" sz="2300">
              <a:solidFill>
                <a:srgbClr val="32302E"/>
              </a:solidFill>
              <a:latin typeface="Helvetica Neue"/>
              <a:ea typeface="Helvetica Neue"/>
              <a:cs typeface="Helvetica Neue"/>
              <a:sym typeface="Helvetica Neue"/>
            </a:endParaRPr>
          </a:p>
        </p:txBody>
      </p:sp>
      <p:sp>
        <p:nvSpPr>
          <p:cNvPr id="491" name="Google Shape;491;p44"/>
          <p:cNvSpPr/>
          <p:nvPr/>
        </p:nvSpPr>
        <p:spPr>
          <a:xfrm>
            <a:off x="2338131" y="3488985"/>
            <a:ext cx="45720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lt1"/>
                </a:solidFill>
                <a:latin typeface="Calibri"/>
                <a:ea typeface="Calibri"/>
                <a:cs typeface="Calibri"/>
                <a:sym typeface="Calibri"/>
              </a:rPr>
              <a:t>Search the array for an element and returns its position</a:t>
            </a:r>
            <a:endParaRPr sz="1100"/>
          </a:p>
        </p:txBody>
      </p:sp>
      <p:sp>
        <p:nvSpPr>
          <p:cNvPr id="492" name="Google Shape;492;p44"/>
          <p:cNvSpPr/>
          <p:nvPr/>
        </p:nvSpPr>
        <p:spPr>
          <a:xfrm>
            <a:off x="174349" y="3437980"/>
            <a:ext cx="1068900" cy="3810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GB" sz="1400">
                <a:solidFill>
                  <a:srgbClr val="00B498"/>
                </a:solidFill>
                <a:latin typeface="Arial"/>
                <a:ea typeface="Arial"/>
                <a:cs typeface="Arial"/>
                <a:sym typeface="Arial"/>
              </a:rPr>
              <a:t>indexOf()</a:t>
            </a:r>
            <a:endParaRPr sz="1100"/>
          </a:p>
        </p:txBody>
      </p:sp>
      <p:sp>
        <p:nvSpPr>
          <p:cNvPr id="493" name="Google Shape;493;p44"/>
          <p:cNvSpPr/>
          <p:nvPr/>
        </p:nvSpPr>
        <p:spPr>
          <a:xfrm>
            <a:off x="4726225" y="4813050"/>
            <a:ext cx="42483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u="sng">
                <a:solidFill>
                  <a:srgbClr val="FFFFFF"/>
                </a:solidFill>
                <a:latin typeface="Calibri"/>
                <a:ea typeface="Calibri"/>
                <a:cs typeface="Calibri"/>
                <a:sym typeface="Calibri"/>
                <a:hlinkClick r:id="rId3">
                  <a:extLst>
                    <a:ext uri="{A12FA001-AC4F-418D-AE19-62706E023703}">
                      <ahyp:hlinkClr val="tx"/>
                    </a:ext>
                  </a:extLst>
                </a:hlinkClick>
              </a:rPr>
              <a:t>http://www.w3schools.com/jsref/jsref_obj_array.asp</a:t>
            </a:r>
            <a:endParaRPr sz="1400">
              <a:solidFill>
                <a:srgbClr val="FFFFFF"/>
              </a:solidFill>
              <a:latin typeface="Calibri"/>
              <a:ea typeface="Calibri"/>
              <a:cs typeface="Calibri"/>
              <a:sym typeface="Calibri"/>
            </a:endParaRP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497" name="Shape 497"/>
        <p:cNvGrpSpPr/>
        <p:nvPr/>
      </p:nvGrpSpPr>
      <p:grpSpPr>
        <a:xfrm>
          <a:off x="0" y="0"/>
          <a:ext cx="0" cy="0"/>
          <a:chOff x="0" y="0"/>
          <a:chExt cx="0" cy="0"/>
        </a:xfrm>
      </p:grpSpPr>
      <p:sp>
        <p:nvSpPr>
          <p:cNvPr id="498" name="Google Shape;498;p45"/>
          <p:cNvSpPr txBox="1"/>
          <p:nvPr>
            <p:ph type="title"/>
          </p:nvPr>
        </p:nvSpPr>
        <p:spPr>
          <a:xfrm>
            <a:off x="1446570" y="687707"/>
            <a:ext cx="6172200" cy="856200"/>
          </a:xfrm>
          <a:prstGeom prst="rect">
            <a:avLst/>
          </a:prstGeom>
          <a:noFill/>
          <a:ln>
            <a:noFill/>
          </a:ln>
        </p:spPr>
        <p:txBody>
          <a:bodyPr anchorCtr="0" anchor="b" bIns="68575" lIns="68575" spcFirstLastPara="1" rIns="68575" wrap="square" tIns="68575">
            <a:normAutofit/>
          </a:bodyPr>
          <a:lstStyle/>
          <a:p>
            <a:pPr indent="0" lvl="0" marL="0" rtl="0" algn="l">
              <a:lnSpc>
                <a:spcPct val="90000"/>
              </a:lnSpc>
              <a:spcBef>
                <a:spcPts val="0"/>
              </a:spcBef>
              <a:spcAft>
                <a:spcPts val="0"/>
              </a:spcAft>
              <a:buClr>
                <a:srgbClr val="FB6F7A"/>
              </a:buClr>
              <a:buSzPts val="3600"/>
              <a:buFont typeface="Gill Sans"/>
              <a:buNone/>
            </a:pPr>
            <a:r>
              <a:rPr lang="en-GB" sz="3600">
                <a:solidFill>
                  <a:srgbClr val="FB6F7A"/>
                </a:solidFill>
                <a:latin typeface="Gill Sans"/>
                <a:ea typeface="Gill Sans"/>
                <a:cs typeface="Gill Sans"/>
                <a:sym typeface="Gill Sans"/>
              </a:rPr>
              <a:t>Working with Arrays</a:t>
            </a:r>
            <a:endParaRPr/>
          </a:p>
        </p:txBody>
      </p:sp>
      <p:sp>
        <p:nvSpPr>
          <p:cNvPr id="499" name="Google Shape;499;p45"/>
          <p:cNvSpPr txBox="1"/>
          <p:nvPr>
            <p:ph idx="1" type="body"/>
          </p:nvPr>
        </p:nvSpPr>
        <p:spPr>
          <a:xfrm>
            <a:off x="1446570" y="1543831"/>
            <a:ext cx="6172200" cy="1096800"/>
          </a:xfrm>
          <a:prstGeom prst="rect">
            <a:avLst/>
          </a:prstGeom>
          <a:noFill/>
          <a:ln>
            <a:noFill/>
          </a:ln>
        </p:spPr>
        <p:txBody>
          <a:bodyPr anchorCtr="0" anchor="t" bIns="68575" lIns="68575" spcFirstLastPara="1" rIns="68575" wrap="square" tIns="68575">
            <a:normAutofit/>
          </a:bodyPr>
          <a:lstStyle/>
          <a:p>
            <a:pPr indent="0" lvl="0" marL="25400" rtl="0" algn="l">
              <a:lnSpc>
                <a:spcPct val="90000"/>
              </a:lnSpc>
              <a:spcBef>
                <a:spcPts val="0"/>
              </a:spcBef>
              <a:spcAft>
                <a:spcPts val="0"/>
              </a:spcAft>
              <a:buClr>
                <a:schemeClr val="lt1"/>
              </a:buClr>
              <a:buSzPts val="2000"/>
              <a:buNone/>
            </a:pPr>
            <a:r>
              <a:rPr lang="en-GB" sz="2000">
                <a:solidFill>
                  <a:schemeClr val="lt1"/>
                </a:solidFill>
              </a:rPr>
              <a:t>Maximum length of an array</a:t>
            </a:r>
            <a:endParaRPr sz="2000">
              <a:solidFill>
                <a:schemeClr val="lt1"/>
              </a:solidFill>
            </a:endParaRPr>
          </a:p>
          <a:p>
            <a:pPr indent="0" lvl="0" marL="25400" rtl="0" algn="l">
              <a:lnSpc>
                <a:spcPct val="90000"/>
              </a:lnSpc>
              <a:spcBef>
                <a:spcPts val="0"/>
              </a:spcBef>
              <a:spcAft>
                <a:spcPts val="1200"/>
              </a:spcAft>
              <a:buClr>
                <a:schemeClr val="lt1"/>
              </a:buClr>
              <a:buSzPts val="2100"/>
              <a:buNone/>
            </a:pPr>
            <a:r>
              <a:rPr lang="en-GB">
                <a:solidFill>
                  <a:schemeClr val="lt1"/>
                </a:solidFill>
              </a:rPr>
              <a:t>Use </a:t>
            </a:r>
            <a:r>
              <a:rPr b="1" i="1" lang="en-GB">
                <a:solidFill>
                  <a:srgbClr val="FB6F7A"/>
                </a:solidFill>
              </a:rPr>
              <a:t>length</a:t>
            </a:r>
            <a:r>
              <a:rPr lang="en-GB">
                <a:solidFill>
                  <a:srgbClr val="FB6F7A"/>
                </a:solidFill>
              </a:rPr>
              <a:t> </a:t>
            </a:r>
            <a:r>
              <a:rPr lang="en-GB">
                <a:solidFill>
                  <a:schemeClr val="lt1"/>
                </a:solidFill>
              </a:rPr>
              <a:t>to determine how many elements there are in an array</a:t>
            </a:r>
            <a:endParaRPr/>
          </a:p>
        </p:txBody>
      </p:sp>
      <p:sp>
        <p:nvSpPr>
          <p:cNvPr id="500" name="Google Shape;500;p45"/>
          <p:cNvSpPr/>
          <p:nvPr/>
        </p:nvSpPr>
        <p:spPr>
          <a:xfrm>
            <a:off x="2559326" y="2957449"/>
            <a:ext cx="4572000" cy="807900"/>
          </a:xfrm>
          <a:prstGeom prst="rect">
            <a:avLst/>
          </a:prstGeom>
          <a:noFill/>
          <a:ln>
            <a:noFill/>
          </a:ln>
        </p:spPr>
        <p:txBody>
          <a:bodyPr anchorCtr="0" anchor="t" bIns="34275" lIns="68575" spcFirstLastPara="1" rIns="68575" wrap="square" tIns="34275">
            <a:noAutofit/>
          </a:bodyPr>
          <a:lstStyle/>
          <a:p>
            <a:pPr indent="0" lvl="1" marL="393700" marR="0" rtl="0" algn="l">
              <a:spcBef>
                <a:spcPts val="0"/>
              </a:spcBef>
              <a:spcAft>
                <a:spcPts val="0"/>
              </a:spcAft>
              <a:buNone/>
            </a:pPr>
            <a:r>
              <a:rPr b="0" i="0" lang="en-GB" sz="2400" u="none" cap="none" strike="noStrike">
                <a:solidFill>
                  <a:schemeClr val="lt1"/>
                </a:solidFill>
                <a:latin typeface="Calibri"/>
                <a:ea typeface="Calibri"/>
                <a:cs typeface="Calibri"/>
                <a:sym typeface="Calibri"/>
              </a:rPr>
              <a:t>let list = [3, 10, 11];</a:t>
            </a:r>
            <a:br>
              <a:rPr b="0" i="0" lang="en-GB" sz="2400" u="none" cap="none" strike="noStrike">
                <a:solidFill>
                  <a:schemeClr val="lt1"/>
                </a:solidFill>
                <a:latin typeface="Calibri"/>
                <a:ea typeface="Calibri"/>
                <a:cs typeface="Calibri"/>
                <a:sym typeface="Calibri"/>
              </a:rPr>
            </a:br>
            <a:r>
              <a:rPr b="0" i="0" lang="en-GB" sz="2400" u="none" cap="none" strike="noStrike">
                <a:solidFill>
                  <a:schemeClr val="lt1"/>
                </a:solidFill>
                <a:latin typeface="Calibri"/>
                <a:ea typeface="Calibri"/>
                <a:cs typeface="Calibri"/>
                <a:sym typeface="Calibri"/>
              </a:rPr>
              <a:t>console.log(list.</a:t>
            </a:r>
            <a:r>
              <a:rPr b="1" i="0" lang="en-GB" sz="2400" u="none" cap="none" strike="noStrike">
                <a:solidFill>
                  <a:srgbClr val="FB6F7A"/>
                </a:solidFill>
                <a:latin typeface="Calibri"/>
                <a:ea typeface="Calibri"/>
                <a:cs typeface="Calibri"/>
                <a:sym typeface="Calibri"/>
              </a:rPr>
              <a:t>length</a:t>
            </a:r>
            <a:r>
              <a:rPr b="0" i="0" lang="en-GB" sz="2400" u="none" cap="none" strike="noStrike">
                <a:solidFill>
                  <a:schemeClr val="lt1"/>
                </a:solidFill>
                <a:latin typeface="Calibri"/>
                <a:ea typeface="Calibri"/>
                <a:cs typeface="Calibri"/>
                <a:sym typeface="Calibri"/>
              </a:rPr>
              <a:t>);</a:t>
            </a:r>
            <a:endParaRPr sz="1100"/>
          </a:p>
        </p:txBody>
      </p:sp>
      <p:sp>
        <p:nvSpPr>
          <p:cNvPr id="501" name="Google Shape;501;p45"/>
          <p:cNvSpPr/>
          <p:nvPr/>
        </p:nvSpPr>
        <p:spPr>
          <a:xfrm>
            <a:off x="4004301" y="4642000"/>
            <a:ext cx="4794900" cy="276900"/>
          </a:xfrm>
          <a:prstGeom prst="rect">
            <a:avLst/>
          </a:prstGeom>
          <a:noFill/>
          <a:ln>
            <a:noFill/>
          </a:ln>
        </p:spPr>
        <p:txBody>
          <a:bodyPr anchorCtr="0" anchor="t" bIns="34275" lIns="68575" spcFirstLastPara="1" rIns="68575" wrap="square" tIns="34275">
            <a:noAutofit/>
          </a:bodyPr>
          <a:lstStyle/>
          <a:p>
            <a:pPr indent="0" lvl="1" marL="393700" marR="0" rtl="0" algn="r">
              <a:spcBef>
                <a:spcPts val="0"/>
              </a:spcBef>
              <a:spcAft>
                <a:spcPts val="0"/>
              </a:spcAft>
              <a:buNone/>
            </a:pPr>
            <a:r>
              <a:rPr b="0" i="0" lang="en-GB" sz="1400" u="none" cap="none" strike="noStrike">
                <a:solidFill>
                  <a:schemeClr val="lt1"/>
                </a:solidFill>
                <a:latin typeface="Calibri"/>
                <a:ea typeface="Calibri"/>
                <a:cs typeface="Calibri"/>
                <a:sym typeface="Calibri"/>
              </a:rPr>
              <a:t>http://www.w3schools.com/jsref/jsref_obj_array.asp</a:t>
            </a:r>
            <a:endParaRPr b="0" i="0" sz="1400" u="sng" cap="none" strike="noStrike">
              <a:solidFill>
                <a:schemeClr val="lt1"/>
              </a:solidFill>
              <a:latin typeface="Calibri"/>
              <a:ea typeface="Calibri"/>
              <a:cs typeface="Calibri"/>
              <a:sym typeface="Calibri"/>
              <a:hlinkClick r:id="rId3">
                <a:extLst>
                  <a:ext uri="{A12FA001-AC4F-418D-AE19-62706E023703}">
                    <ahyp:hlinkClr val="tx"/>
                  </a:ext>
                </a:extLst>
              </a:hlinkClic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505" name="Shape 505"/>
        <p:cNvGrpSpPr/>
        <p:nvPr/>
      </p:nvGrpSpPr>
      <p:grpSpPr>
        <a:xfrm>
          <a:off x="0" y="0"/>
          <a:ext cx="0" cy="0"/>
          <a:chOff x="0" y="0"/>
          <a:chExt cx="0" cy="0"/>
        </a:xfrm>
      </p:grpSpPr>
      <p:sp>
        <p:nvSpPr>
          <p:cNvPr id="506" name="Google Shape;506;p46"/>
          <p:cNvSpPr txBox="1"/>
          <p:nvPr>
            <p:ph type="title"/>
          </p:nvPr>
        </p:nvSpPr>
        <p:spPr>
          <a:xfrm>
            <a:off x="1446570" y="687707"/>
            <a:ext cx="6172200" cy="856200"/>
          </a:xfrm>
          <a:prstGeom prst="rect">
            <a:avLst/>
          </a:prstGeom>
          <a:noFill/>
          <a:ln>
            <a:noFill/>
          </a:ln>
        </p:spPr>
        <p:txBody>
          <a:bodyPr anchorCtr="0" anchor="b" bIns="68575" lIns="68575" spcFirstLastPara="1" rIns="68575" wrap="square" tIns="68575">
            <a:normAutofit/>
          </a:bodyPr>
          <a:lstStyle/>
          <a:p>
            <a:pPr indent="0" lvl="0" marL="0" rtl="0" algn="l">
              <a:lnSpc>
                <a:spcPct val="90000"/>
              </a:lnSpc>
              <a:spcBef>
                <a:spcPts val="0"/>
              </a:spcBef>
              <a:spcAft>
                <a:spcPts val="0"/>
              </a:spcAft>
              <a:buClr>
                <a:srgbClr val="FB6F7A"/>
              </a:buClr>
              <a:buSzPts val="3600"/>
              <a:buFont typeface="Gill Sans"/>
              <a:buNone/>
            </a:pPr>
            <a:r>
              <a:rPr lang="en-GB" sz="3600">
                <a:solidFill>
                  <a:srgbClr val="FB6F7A"/>
                </a:solidFill>
                <a:latin typeface="Gill Sans"/>
                <a:ea typeface="Gill Sans"/>
                <a:cs typeface="Gill Sans"/>
                <a:sym typeface="Gill Sans"/>
              </a:rPr>
              <a:t>Working with Arrays</a:t>
            </a:r>
            <a:endParaRPr/>
          </a:p>
        </p:txBody>
      </p:sp>
      <p:sp>
        <p:nvSpPr>
          <p:cNvPr id="507" name="Google Shape;507;p46"/>
          <p:cNvSpPr txBox="1"/>
          <p:nvPr>
            <p:ph idx="1" type="body"/>
          </p:nvPr>
        </p:nvSpPr>
        <p:spPr>
          <a:xfrm>
            <a:off x="1446570" y="1543831"/>
            <a:ext cx="6172200" cy="1096800"/>
          </a:xfrm>
          <a:prstGeom prst="rect">
            <a:avLst/>
          </a:prstGeom>
          <a:noFill/>
          <a:ln>
            <a:noFill/>
          </a:ln>
        </p:spPr>
        <p:txBody>
          <a:bodyPr anchorCtr="0" anchor="t" bIns="68575" lIns="68575" spcFirstLastPara="1" rIns="68575" wrap="square" tIns="68575">
            <a:normAutofit/>
          </a:bodyPr>
          <a:lstStyle/>
          <a:p>
            <a:pPr indent="0" lvl="0" marL="25400" rtl="0" algn="l">
              <a:lnSpc>
                <a:spcPct val="90000"/>
              </a:lnSpc>
              <a:spcBef>
                <a:spcPts val="0"/>
              </a:spcBef>
              <a:spcAft>
                <a:spcPts val="1200"/>
              </a:spcAft>
              <a:buClr>
                <a:schemeClr val="lt1"/>
              </a:buClr>
              <a:buSzPts val="2400"/>
              <a:buNone/>
            </a:pPr>
            <a:r>
              <a:rPr lang="en-GB" sz="2400">
                <a:solidFill>
                  <a:schemeClr val="lt1"/>
                </a:solidFill>
              </a:rPr>
              <a:t>Add to the </a:t>
            </a:r>
            <a:r>
              <a:rPr b="1" lang="en-GB" sz="2400">
                <a:solidFill>
                  <a:srgbClr val="FB6F7A"/>
                </a:solidFill>
              </a:rPr>
              <a:t>end</a:t>
            </a:r>
            <a:r>
              <a:rPr lang="en-GB" sz="2400">
                <a:solidFill>
                  <a:schemeClr val="lt1"/>
                </a:solidFill>
              </a:rPr>
              <a:t> of an array</a:t>
            </a:r>
            <a:endParaRPr/>
          </a:p>
        </p:txBody>
      </p:sp>
      <p:sp>
        <p:nvSpPr>
          <p:cNvPr id="508" name="Google Shape;508;p46"/>
          <p:cNvSpPr/>
          <p:nvPr/>
        </p:nvSpPr>
        <p:spPr>
          <a:xfrm>
            <a:off x="2246670" y="2278999"/>
            <a:ext cx="4572000" cy="531000"/>
          </a:xfrm>
          <a:prstGeom prst="rect">
            <a:avLst/>
          </a:prstGeom>
          <a:noFill/>
          <a:ln>
            <a:noFill/>
          </a:ln>
        </p:spPr>
        <p:txBody>
          <a:bodyPr anchorCtr="0" anchor="t" bIns="34275" lIns="68575" spcFirstLastPara="1" rIns="68575" wrap="square" tIns="34275">
            <a:noAutofit/>
          </a:bodyPr>
          <a:lstStyle/>
          <a:p>
            <a:pPr indent="0" lvl="1" marL="393700" marR="0" rtl="0" algn="ctr">
              <a:spcBef>
                <a:spcPts val="0"/>
              </a:spcBef>
              <a:spcAft>
                <a:spcPts val="0"/>
              </a:spcAft>
              <a:buNone/>
            </a:pPr>
            <a:r>
              <a:rPr b="0" i="0" lang="en-GB" sz="3000" u="none" cap="none" strike="noStrike">
                <a:solidFill>
                  <a:schemeClr val="lt1"/>
                </a:solidFill>
                <a:latin typeface="Calibri"/>
                <a:ea typeface="Calibri"/>
                <a:cs typeface="Calibri"/>
                <a:sym typeface="Calibri"/>
              </a:rPr>
              <a:t>list.</a:t>
            </a:r>
            <a:r>
              <a:rPr b="0" i="0" lang="en-GB" sz="3000" u="none" cap="none" strike="noStrike">
                <a:solidFill>
                  <a:srgbClr val="FB6F7A"/>
                </a:solidFill>
                <a:latin typeface="Calibri"/>
                <a:ea typeface="Calibri"/>
                <a:cs typeface="Calibri"/>
                <a:sym typeface="Calibri"/>
              </a:rPr>
              <a:t>push</a:t>
            </a:r>
            <a:r>
              <a:rPr b="0" i="0" lang="en-GB" sz="3000" u="none" cap="none" strike="noStrike">
                <a:solidFill>
                  <a:schemeClr val="lt1"/>
                </a:solidFill>
                <a:latin typeface="Calibri"/>
                <a:ea typeface="Calibri"/>
                <a:cs typeface="Calibri"/>
                <a:sym typeface="Calibri"/>
              </a:rPr>
              <a:t>(3);</a:t>
            </a:r>
            <a:endParaRPr sz="1100"/>
          </a:p>
        </p:txBody>
      </p:sp>
      <p:sp>
        <p:nvSpPr>
          <p:cNvPr id="509" name="Google Shape;509;p46"/>
          <p:cNvSpPr/>
          <p:nvPr/>
        </p:nvSpPr>
        <p:spPr>
          <a:xfrm>
            <a:off x="4532675" y="4642000"/>
            <a:ext cx="4537800" cy="276900"/>
          </a:xfrm>
          <a:prstGeom prst="rect">
            <a:avLst/>
          </a:prstGeom>
          <a:noFill/>
          <a:ln>
            <a:noFill/>
          </a:ln>
        </p:spPr>
        <p:txBody>
          <a:bodyPr anchorCtr="0" anchor="t" bIns="34275" lIns="68575" spcFirstLastPara="1" rIns="68575" wrap="square" tIns="34275">
            <a:noAutofit/>
          </a:bodyPr>
          <a:lstStyle/>
          <a:p>
            <a:pPr indent="0" lvl="1" marL="393700" marR="0" rtl="0" algn="l">
              <a:spcBef>
                <a:spcPts val="0"/>
              </a:spcBef>
              <a:spcAft>
                <a:spcPts val="0"/>
              </a:spcAft>
              <a:buNone/>
            </a:pPr>
            <a:r>
              <a:rPr b="0" i="0" lang="en-GB" sz="1400" u="none" cap="none" strike="noStrike">
                <a:solidFill>
                  <a:schemeClr val="lt1"/>
                </a:solidFill>
                <a:latin typeface="Calibri"/>
                <a:ea typeface="Calibri"/>
                <a:cs typeface="Calibri"/>
                <a:sym typeface="Calibri"/>
              </a:rPr>
              <a:t>http://www.w3schools.com/jsref/jsref_obj_array.asp</a:t>
            </a:r>
            <a:endParaRPr b="0" i="0" sz="1400" u="sng" cap="none" strike="noStrike">
              <a:solidFill>
                <a:schemeClr val="lt1"/>
              </a:solidFill>
              <a:latin typeface="Calibri"/>
              <a:ea typeface="Calibri"/>
              <a:cs typeface="Calibri"/>
              <a:sym typeface="Calibri"/>
              <a:hlinkClick r:id="rId3">
                <a:extLst>
                  <a:ext uri="{A12FA001-AC4F-418D-AE19-62706E023703}">
                    <ahyp:hlinkClr val="tx"/>
                  </a:ext>
                </a:extLst>
              </a:hlinkClick>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513" name="Shape 513"/>
        <p:cNvGrpSpPr/>
        <p:nvPr/>
      </p:nvGrpSpPr>
      <p:grpSpPr>
        <a:xfrm>
          <a:off x="0" y="0"/>
          <a:ext cx="0" cy="0"/>
          <a:chOff x="0" y="0"/>
          <a:chExt cx="0" cy="0"/>
        </a:xfrm>
      </p:grpSpPr>
      <p:sp>
        <p:nvSpPr>
          <p:cNvPr id="514" name="Google Shape;514;p47"/>
          <p:cNvSpPr txBox="1"/>
          <p:nvPr>
            <p:ph type="title"/>
          </p:nvPr>
        </p:nvSpPr>
        <p:spPr>
          <a:xfrm>
            <a:off x="1446570" y="687707"/>
            <a:ext cx="6172200" cy="856200"/>
          </a:xfrm>
          <a:prstGeom prst="rect">
            <a:avLst/>
          </a:prstGeom>
          <a:noFill/>
          <a:ln>
            <a:noFill/>
          </a:ln>
        </p:spPr>
        <p:txBody>
          <a:bodyPr anchorCtr="0" anchor="b" bIns="68575" lIns="68575" spcFirstLastPara="1" rIns="68575" wrap="square" tIns="68575">
            <a:normAutofit/>
          </a:bodyPr>
          <a:lstStyle/>
          <a:p>
            <a:pPr indent="0" lvl="0" marL="0" rtl="0" algn="l">
              <a:lnSpc>
                <a:spcPct val="90000"/>
              </a:lnSpc>
              <a:spcBef>
                <a:spcPts val="0"/>
              </a:spcBef>
              <a:spcAft>
                <a:spcPts val="0"/>
              </a:spcAft>
              <a:buClr>
                <a:srgbClr val="FB6F7A"/>
              </a:buClr>
              <a:buSzPts val="3600"/>
              <a:buFont typeface="Gill Sans"/>
              <a:buNone/>
            </a:pPr>
            <a:r>
              <a:rPr lang="en-GB" sz="3600">
                <a:solidFill>
                  <a:srgbClr val="FB6F7A"/>
                </a:solidFill>
                <a:latin typeface="Gill Sans"/>
                <a:ea typeface="Gill Sans"/>
                <a:cs typeface="Gill Sans"/>
                <a:sym typeface="Gill Sans"/>
              </a:rPr>
              <a:t>Working with Arrays</a:t>
            </a:r>
            <a:endParaRPr/>
          </a:p>
        </p:txBody>
      </p:sp>
      <p:sp>
        <p:nvSpPr>
          <p:cNvPr id="515" name="Google Shape;515;p47"/>
          <p:cNvSpPr txBox="1"/>
          <p:nvPr>
            <p:ph idx="1" type="body"/>
          </p:nvPr>
        </p:nvSpPr>
        <p:spPr>
          <a:xfrm>
            <a:off x="1446570" y="1543831"/>
            <a:ext cx="6172200" cy="1096800"/>
          </a:xfrm>
          <a:prstGeom prst="rect">
            <a:avLst/>
          </a:prstGeom>
          <a:noFill/>
          <a:ln>
            <a:noFill/>
          </a:ln>
        </p:spPr>
        <p:txBody>
          <a:bodyPr anchorCtr="0" anchor="t" bIns="68575" lIns="68575" spcFirstLastPara="1" rIns="68575" wrap="square" tIns="68575">
            <a:normAutofit/>
          </a:bodyPr>
          <a:lstStyle/>
          <a:p>
            <a:pPr indent="0" lvl="0" marL="25400" rtl="0" algn="l">
              <a:lnSpc>
                <a:spcPct val="90000"/>
              </a:lnSpc>
              <a:spcBef>
                <a:spcPts val="0"/>
              </a:spcBef>
              <a:spcAft>
                <a:spcPts val="1200"/>
              </a:spcAft>
              <a:buClr>
                <a:schemeClr val="lt1"/>
              </a:buClr>
              <a:buSzPts val="2400"/>
              <a:buNone/>
            </a:pPr>
            <a:r>
              <a:rPr lang="en-GB" sz="2400">
                <a:solidFill>
                  <a:schemeClr val="lt1"/>
                </a:solidFill>
              </a:rPr>
              <a:t>Remove and get the last element in array</a:t>
            </a:r>
            <a:endParaRPr sz="2400">
              <a:solidFill>
                <a:schemeClr val="lt1"/>
              </a:solidFill>
            </a:endParaRPr>
          </a:p>
        </p:txBody>
      </p:sp>
      <p:sp>
        <p:nvSpPr>
          <p:cNvPr id="516" name="Google Shape;516;p47"/>
          <p:cNvSpPr/>
          <p:nvPr/>
        </p:nvSpPr>
        <p:spPr>
          <a:xfrm>
            <a:off x="2093994" y="2134499"/>
            <a:ext cx="4572000" cy="531000"/>
          </a:xfrm>
          <a:prstGeom prst="rect">
            <a:avLst/>
          </a:prstGeom>
          <a:noFill/>
          <a:ln>
            <a:noFill/>
          </a:ln>
        </p:spPr>
        <p:txBody>
          <a:bodyPr anchorCtr="0" anchor="t" bIns="34275" lIns="68575" spcFirstLastPara="1" rIns="68575" wrap="square" tIns="34275">
            <a:noAutofit/>
          </a:bodyPr>
          <a:lstStyle/>
          <a:p>
            <a:pPr indent="0" lvl="1" marL="393700" marR="0" rtl="0" algn="ctr">
              <a:spcBef>
                <a:spcPts val="0"/>
              </a:spcBef>
              <a:spcAft>
                <a:spcPts val="0"/>
              </a:spcAft>
              <a:buNone/>
            </a:pPr>
            <a:r>
              <a:rPr b="0" i="0" lang="en-GB" sz="3000" u="none" cap="none" strike="noStrike">
                <a:solidFill>
                  <a:schemeClr val="lt1"/>
                </a:solidFill>
                <a:latin typeface="Calibri"/>
                <a:ea typeface="Calibri"/>
                <a:cs typeface="Calibri"/>
                <a:sym typeface="Calibri"/>
              </a:rPr>
              <a:t>list.</a:t>
            </a:r>
            <a:r>
              <a:rPr b="0" i="0" lang="en-GB" sz="3000" u="none" cap="none" strike="noStrike">
                <a:solidFill>
                  <a:srgbClr val="FB6F7A"/>
                </a:solidFill>
                <a:latin typeface="Calibri"/>
                <a:ea typeface="Calibri"/>
                <a:cs typeface="Calibri"/>
                <a:sym typeface="Calibri"/>
              </a:rPr>
              <a:t>pop</a:t>
            </a:r>
            <a:r>
              <a:rPr b="0" i="0" lang="en-GB" sz="3000" u="none" cap="none" strike="noStrike">
                <a:solidFill>
                  <a:schemeClr val="lt1"/>
                </a:solidFill>
                <a:latin typeface="Calibri"/>
                <a:ea typeface="Calibri"/>
                <a:cs typeface="Calibri"/>
                <a:sym typeface="Calibri"/>
              </a:rPr>
              <a:t>();</a:t>
            </a:r>
            <a:endParaRPr sz="1100"/>
          </a:p>
        </p:txBody>
      </p:sp>
      <p:sp>
        <p:nvSpPr>
          <p:cNvPr id="517" name="Google Shape;517;p47"/>
          <p:cNvSpPr/>
          <p:nvPr/>
        </p:nvSpPr>
        <p:spPr>
          <a:xfrm>
            <a:off x="4159150" y="4642000"/>
            <a:ext cx="4640100" cy="276900"/>
          </a:xfrm>
          <a:prstGeom prst="rect">
            <a:avLst/>
          </a:prstGeom>
          <a:noFill/>
          <a:ln>
            <a:noFill/>
          </a:ln>
        </p:spPr>
        <p:txBody>
          <a:bodyPr anchorCtr="0" anchor="t" bIns="34275" lIns="68575" spcFirstLastPara="1" rIns="68575" wrap="square" tIns="34275">
            <a:noAutofit/>
          </a:bodyPr>
          <a:lstStyle/>
          <a:p>
            <a:pPr indent="0" lvl="1" marL="393700" marR="0" rtl="0" algn="l">
              <a:spcBef>
                <a:spcPts val="0"/>
              </a:spcBef>
              <a:spcAft>
                <a:spcPts val="0"/>
              </a:spcAft>
              <a:buNone/>
            </a:pPr>
            <a:r>
              <a:rPr b="0" i="0" lang="en-GB" sz="1400" u="none" cap="none" strike="noStrike">
                <a:solidFill>
                  <a:schemeClr val="lt1"/>
                </a:solidFill>
                <a:latin typeface="Calibri"/>
                <a:ea typeface="Calibri"/>
                <a:cs typeface="Calibri"/>
                <a:sym typeface="Calibri"/>
              </a:rPr>
              <a:t>http://www.w3schools.com/jsref/jsref_obj_array.asp</a:t>
            </a:r>
            <a:endParaRPr b="0" i="0" sz="1400" u="sng" cap="none" strike="noStrike">
              <a:solidFill>
                <a:schemeClr val="lt1"/>
              </a:solidFill>
              <a:latin typeface="Calibri"/>
              <a:ea typeface="Calibri"/>
              <a:cs typeface="Calibri"/>
              <a:sym typeface="Calibri"/>
              <a:hlinkClick r:id="rId3">
                <a:extLst>
                  <a:ext uri="{A12FA001-AC4F-418D-AE19-62706E023703}">
                    <ahyp:hlinkClr val="tx"/>
                  </a:ext>
                </a:extLst>
              </a:hlinkClick>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521" name="Shape 521"/>
        <p:cNvGrpSpPr/>
        <p:nvPr/>
      </p:nvGrpSpPr>
      <p:grpSpPr>
        <a:xfrm>
          <a:off x="0" y="0"/>
          <a:ext cx="0" cy="0"/>
          <a:chOff x="0" y="0"/>
          <a:chExt cx="0" cy="0"/>
        </a:xfrm>
      </p:grpSpPr>
      <p:sp>
        <p:nvSpPr>
          <p:cNvPr id="522" name="Google Shape;522;p48"/>
          <p:cNvSpPr txBox="1"/>
          <p:nvPr>
            <p:ph type="title"/>
          </p:nvPr>
        </p:nvSpPr>
        <p:spPr>
          <a:xfrm>
            <a:off x="1446570" y="687707"/>
            <a:ext cx="6172200" cy="856200"/>
          </a:xfrm>
          <a:prstGeom prst="rect">
            <a:avLst/>
          </a:prstGeom>
          <a:noFill/>
          <a:ln>
            <a:noFill/>
          </a:ln>
        </p:spPr>
        <p:txBody>
          <a:bodyPr anchorCtr="0" anchor="b" bIns="68575" lIns="68575" spcFirstLastPara="1" rIns="68575" wrap="square" tIns="68575">
            <a:normAutofit/>
          </a:bodyPr>
          <a:lstStyle/>
          <a:p>
            <a:pPr indent="0" lvl="0" marL="0" rtl="0" algn="l">
              <a:lnSpc>
                <a:spcPct val="90000"/>
              </a:lnSpc>
              <a:spcBef>
                <a:spcPts val="0"/>
              </a:spcBef>
              <a:spcAft>
                <a:spcPts val="0"/>
              </a:spcAft>
              <a:buClr>
                <a:srgbClr val="FB6F7A"/>
              </a:buClr>
              <a:buSzPts val="3600"/>
              <a:buFont typeface="Gill Sans"/>
              <a:buNone/>
            </a:pPr>
            <a:r>
              <a:rPr lang="en-GB" sz="3600">
                <a:solidFill>
                  <a:srgbClr val="FB6F7A"/>
                </a:solidFill>
                <a:latin typeface="Gill Sans"/>
                <a:ea typeface="Gill Sans"/>
                <a:cs typeface="Gill Sans"/>
                <a:sym typeface="Gill Sans"/>
              </a:rPr>
              <a:t>Working with Arrays</a:t>
            </a:r>
            <a:endParaRPr/>
          </a:p>
        </p:txBody>
      </p:sp>
      <p:sp>
        <p:nvSpPr>
          <p:cNvPr id="523" name="Google Shape;523;p48"/>
          <p:cNvSpPr txBox="1"/>
          <p:nvPr>
            <p:ph idx="1" type="body"/>
          </p:nvPr>
        </p:nvSpPr>
        <p:spPr>
          <a:xfrm>
            <a:off x="1073852" y="1543831"/>
            <a:ext cx="6172200" cy="1096800"/>
          </a:xfrm>
          <a:prstGeom prst="rect">
            <a:avLst/>
          </a:prstGeom>
          <a:noFill/>
          <a:ln>
            <a:noFill/>
          </a:ln>
        </p:spPr>
        <p:txBody>
          <a:bodyPr anchorCtr="0" anchor="t" bIns="68575" lIns="68575" spcFirstLastPara="1" rIns="68575" wrap="square" tIns="68575">
            <a:normAutofit/>
          </a:bodyPr>
          <a:lstStyle/>
          <a:p>
            <a:pPr indent="0" lvl="1" marL="393700" rtl="0" algn="l">
              <a:lnSpc>
                <a:spcPct val="90000"/>
              </a:lnSpc>
              <a:spcBef>
                <a:spcPts val="0"/>
              </a:spcBef>
              <a:spcAft>
                <a:spcPts val="1200"/>
              </a:spcAft>
              <a:buClr>
                <a:schemeClr val="lt1"/>
              </a:buClr>
              <a:buSzPts val="1900"/>
              <a:buNone/>
            </a:pPr>
            <a:r>
              <a:rPr lang="en-GB" sz="2400">
                <a:solidFill>
                  <a:schemeClr val="lt1"/>
                </a:solidFill>
              </a:rPr>
              <a:t>Return a selected portion of an array</a:t>
            </a:r>
            <a:endParaRPr sz="2400">
              <a:solidFill>
                <a:schemeClr val="lt1"/>
              </a:solidFill>
            </a:endParaRPr>
          </a:p>
        </p:txBody>
      </p:sp>
      <p:sp>
        <p:nvSpPr>
          <p:cNvPr id="524" name="Google Shape;524;p48"/>
          <p:cNvSpPr/>
          <p:nvPr/>
        </p:nvSpPr>
        <p:spPr>
          <a:xfrm>
            <a:off x="1634987" y="2278999"/>
            <a:ext cx="5983800" cy="531000"/>
          </a:xfrm>
          <a:prstGeom prst="rect">
            <a:avLst/>
          </a:prstGeom>
          <a:noFill/>
          <a:ln>
            <a:noFill/>
          </a:ln>
        </p:spPr>
        <p:txBody>
          <a:bodyPr anchorCtr="0" anchor="t" bIns="34275" lIns="68575" spcFirstLastPara="1" rIns="68575" wrap="square" tIns="34275">
            <a:noAutofit/>
          </a:bodyPr>
          <a:lstStyle/>
          <a:p>
            <a:pPr indent="0" lvl="1" marL="393700" marR="0" rtl="0" algn="l">
              <a:spcBef>
                <a:spcPts val="0"/>
              </a:spcBef>
              <a:spcAft>
                <a:spcPts val="0"/>
              </a:spcAft>
              <a:buNone/>
            </a:pPr>
            <a:r>
              <a:rPr b="0" i="0" lang="en-GB" sz="3000" u="none" cap="none" strike="noStrike">
                <a:solidFill>
                  <a:schemeClr val="lt1"/>
                </a:solidFill>
                <a:latin typeface="Calibri"/>
                <a:ea typeface="Calibri"/>
                <a:cs typeface="Calibri"/>
                <a:sym typeface="Calibri"/>
              </a:rPr>
              <a:t>let smaller_list = list.</a:t>
            </a:r>
            <a:r>
              <a:rPr b="0" i="0" lang="en-GB" sz="3000" u="none" cap="none" strike="noStrike">
                <a:solidFill>
                  <a:srgbClr val="FB6F7A"/>
                </a:solidFill>
                <a:latin typeface="Calibri"/>
                <a:ea typeface="Calibri"/>
                <a:cs typeface="Calibri"/>
                <a:sym typeface="Calibri"/>
              </a:rPr>
              <a:t>slice(2,5)</a:t>
            </a:r>
            <a:r>
              <a:rPr b="0" i="0" lang="en-GB" sz="3000" u="none" cap="none" strike="noStrike">
                <a:solidFill>
                  <a:schemeClr val="lt1"/>
                </a:solidFill>
                <a:latin typeface="Calibri"/>
                <a:ea typeface="Calibri"/>
                <a:cs typeface="Calibri"/>
                <a:sym typeface="Calibri"/>
              </a:rPr>
              <a:t>;</a:t>
            </a:r>
            <a:endParaRPr sz="1100"/>
          </a:p>
        </p:txBody>
      </p:sp>
      <p:sp>
        <p:nvSpPr>
          <p:cNvPr id="525" name="Google Shape;525;p48"/>
          <p:cNvSpPr/>
          <p:nvPr/>
        </p:nvSpPr>
        <p:spPr>
          <a:xfrm>
            <a:off x="4055901" y="4642000"/>
            <a:ext cx="4743300" cy="276900"/>
          </a:xfrm>
          <a:prstGeom prst="rect">
            <a:avLst/>
          </a:prstGeom>
          <a:noFill/>
          <a:ln>
            <a:noFill/>
          </a:ln>
        </p:spPr>
        <p:txBody>
          <a:bodyPr anchorCtr="0" anchor="t" bIns="34275" lIns="68575" spcFirstLastPara="1" rIns="68575" wrap="square" tIns="34275">
            <a:noAutofit/>
          </a:bodyPr>
          <a:lstStyle/>
          <a:p>
            <a:pPr indent="0" lvl="1" marL="393700" marR="0" rtl="0" algn="l">
              <a:spcBef>
                <a:spcPts val="0"/>
              </a:spcBef>
              <a:spcAft>
                <a:spcPts val="0"/>
              </a:spcAft>
              <a:buNone/>
            </a:pPr>
            <a:r>
              <a:rPr b="0" i="0" lang="en-GB" sz="1400" u="none" cap="none" strike="noStrike">
                <a:solidFill>
                  <a:schemeClr val="lt1"/>
                </a:solidFill>
                <a:latin typeface="Calibri"/>
                <a:ea typeface="Calibri"/>
                <a:cs typeface="Calibri"/>
                <a:sym typeface="Calibri"/>
              </a:rPr>
              <a:t>http://www.w3schools.com/jsref/jsref_obj_array.asp</a:t>
            </a:r>
            <a:endParaRPr b="0" i="0" sz="1400" u="sng" cap="none" strike="noStrike">
              <a:solidFill>
                <a:schemeClr val="lt1"/>
              </a:solidFill>
              <a:latin typeface="Calibri"/>
              <a:ea typeface="Calibri"/>
              <a:cs typeface="Calibri"/>
              <a:sym typeface="Calibri"/>
              <a:hlinkClick r:id="rId3">
                <a:extLst>
                  <a:ext uri="{A12FA001-AC4F-418D-AE19-62706E023703}">
                    <ahyp:hlinkClr val="tx"/>
                  </a:ext>
                </a:extLst>
              </a:hlinkClick>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529" name="Shape 529"/>
        <p:cNvGrpSpPr/>
        <p:nvPr/>
      </p:nvGrpSpPr>
      <p:grpSpPr>
        <a:xfrm>
          <a:off x="0" y="0"/>
          <a:ext cx="0" cy="0"/>
          <a:chOff x="0" y="0"/>
          <a:chExt cx="0" cy="0"/>
        </a:xfrm>
      </p:grpSpPr>
      <p:sp>
        <p:nvSpPr>
          <p:cNvPr id="530" name="Google Shape;530;p49"/>
          <p:cNvSpPr txBox="1"/>
          <p:nvPr>
            <p:ph type="title"/>
          </p:nvPr>
        </p:nvSpPr>
        <p:spPr>
          <a:xfrm>
            <a:off x="1560444" y="414019"/>
            <a:ext cx="6172200" cy="856200"/>
          </a:xfrm>
          <a:prstGeom prst="rect">
            <a:avLst/>
          </a:prstGeom>
          <a:noFill/>
          <a:ln>
            <a:noFill/>
          </a:ln>
        </p:spPr>
        <p:txBody>
          <a:bodyPr anchorCtr="0" anchor="b" bIns="68575" lIns="68575" spcFirstLastPara="1" rIns="68575" wrap="square" tIns="68575">
            <a:normAutofit/>
          </a:bodyPr>
          <a:lstStyle/>
          <a:p>
            <a:pPr indent="0" lvl="0" marL="0" rtl="0" algn="l">
              <a:lnSpc>
                <a:spcPct val="90000"/>
              </a:lnSpc>
              <a:spcBef>
                <a:spcPts val="0"/>
              </a:spcBef>
              <a:spcAft>
                <a:spcPts val="0"/>
              </a:spcAft>
              <a:buClr>
                <a:srgbClr val="FB6F7A"/>
              </a:buClr>
              <a:buSzPts val="3600"/>
              <a:buFont typeface="Gill Sans"/>
              <a:buNone/>
            </a:pPr>
            <a:r>
              <a:rPr lang="en-GB" sz="3600">
                <a:solidFill>
                  <a:srgbClr val="FB6F7A"/>
                </a:solidFill>
                <a:latin typeface="Gill Sans"/>
                <a:ea typeface="Gill Sans"/>
                <a:cs typeface="Gill Sans"/>
                <a:sym typeface="Gill Sans"/>
              </a:rPr>
              <a:t>Working with Arrays</a:t>
            </a:r>
            <a:endParaRPr sz="3600">
              <a:solidFill>
                <a:srgbClr val="FB6F7A"/>
              </a:solidFill>
              <a:latin typeface="Gill Sans"/>
              <a:ea typeface="Gill Sans"/>
              <a:cs typeface="Gill Sans"/>
              <a:sym typeface="Gill Sans"/>
            </a:endParaRPr>
          </a:p>
        </p:txBody>
      </p:sp>
      <p:sp>
        <p:nvSpPr>
          <p:cNvPr id="531" name="Google Shape;531;p49"/>
          <p:cNvSpPr txBox="1"/>
          <p:nvPr>
            <p:ph idx="1" type="body"/>
          </p:nvPr>
        </p:nvSpPr>
        <p:spPr>
          <a:xfrm>
            <a:off x="1560444" y="1423732"/>
            <a:ext cx="6907800" cy="2571900"/>
          </a:xfrm>
          <a:prstGeom prst="rect">
            <a:avLst/>
          </a:prstGeom>
          <a:noFill/>
          <a:ln>
            <a:noFill/>
          </a:ln>
        </p:spPr>
        <p:txBody>
          <a:bodyPr anchorCtr="0" anchor="t" bIns="68575" lIns="68575" spcFirstLastPara="1" rIns="68575" wrap="square" tIns="68575">
            <a:normAutofit/>
          </a:bodyPr>
          <a:lstStyle/>
          <a:p>
            <a:pPr indent="0" lvl="0" marL="25400" rtl="0" algn="l">
              <a:lnSpc>
                <a:spcPct val="90000"/>
              </a:lnSpc>
              <a:spcBef>
                <a:spcPts val="0"/>
              </a:spcBef>
              <a:spcAft>
                <a:spcPts val="0"/>
              </a:spcAft>
              <a:buClr>
                <a:schemeClr val="lt1"/>
              </a:buClr>
              <a:buSzPts val="2400"/>
              <a:buNone/>
            </a:pPr>
            <a:r>
              <a:rPr lang="en-GB" sz="2400">
                <a:solidFill>
                  <a:schemeClr val="lt1"/>
                </a:solidFill>
              </a:rPr>
              <a:t>You can</a:t>
            </a:r>
            <a:r>
              <a:rPr b="1" lang="en-GB" sz="2400">
                <a:solidFill>
                  <a:srgbClr val="FB6F7A"/>
                </a:solidFill>
              </a:rPr>
              <a:t> skip indexes </a:t>
            </a:r>
            <a:r>
              <a:rPr lang="en-GB" sz="2400">
                <a:solidFill>
                  <a:schemeClr val="lt1"/>
                </a:solidFill>
              </a:rPr>
              <a:t>in an array</a:t>
            </a:r>
            <a:endParaRPr/>
          </a:p>
          <a:p>
            <a:pPr indent="0" lvl="0" marL="25400" rtl="0" algn="l">
              <a:lnSpc>
                <a:spcPct val="90000"/>
              </a:lnSpc>
              <a:spcBef>
                <a:spcPts val="0"/>
              </a:spcBef>
              <a:spcAft>
                <a:spcPts val="1200"/>
              </a:spcAft>
              <a:buClr>
                <a:schemeClr val="dk1"/>
              </a:buClr>
              <a:buSzPts val="2400"/>
              <a:buNone/>
            </a:pPr>
            <a:r>
              <a:t/>
            </a:r>
            <a:endParaRPr sz="2400">
              <a:solidFill>
                <a:schemeClr val="lt1"/>
              </a:solidFill>
            </a:endParaRPr>
          </a:p>
        </p:txBody>
      </p:sp>
      <p:sp>
        <p:nvSpPr>
          <p:cNvPr id="532" name="Google Shape;532;p49"/>
          <p:cNvSpPr/>
          <p:nvPr/>
        </p:nvSpPr>
        <p:spPr>
          <a:xfrm>
            <a:off x="2286000" y="1861940"/>
            <a:ext cx="4572000" cy="1419600"/>
          </a:xfrm>
          <a:prstGeom prst="rect">
            <a:avLst/>
          </a:prstGeom>
          <a:noFill/>
          <a:ln>
            <a:noFill/>
          </a:ln>
        </p:spPr>
        <p:txBody>
          <a:bodyPr anchorCtr="0" anchor="t" bIns="34275" lIns="68575" spcFirstLastPara="1" rIns="68575" wrap="square" tIns="34275">
            <a:noAutofit/>
          </a:bodyPr>
          <a:lstStyle/>
          <a:p>
            <a:pPr indent="0" lvl="1" marL="393700" marR="0" rtl="0" algn="l">
              <a:spcBef>
                <a:spcPts val="0"/>
              </a:spcBef>
              <a:spcAft>
                <a:spcPts val="0"/>
              </a:spcAft>
              <a:buClr>
                <a:schemeClr val="lt1"/>
              </a:buClr>
              <a:buSzPts val="2300"/>
              <a:buFont typeface="Courier"/>
              <a:buNone/>
            </a:pPr>
            <a:r>
              <a:rPr b="0" i="0" lang="en-GB" sz="2900" u="none" cap="none" strike="noStrike">
                <a:solidFill>
                  <a:schemeClr val="lt1"/>
                </a:solidFill>
                <a:latin typeface="Courier"/>
                <a:ea typeface="Courier"/>
                <a:cs typeface="Courier"/>
                <a:sym typeface="Courier"/>
              </a:rPr>
              <a:t>let list = [];</a:t>
            </a:r>
            <a:br>
              <a:rPr b="0" i="0" lang="en-GB" sz="2900" u="none" cap="none" strike="noStrike">
                <a:solidFill>
                  <a:schemeClr val="lt1"/>
                </a:solidFill>
                <a:latin typeface="Courier"/>
                <a:ea typeface="Courier"/>
                <a:cs typeface="Courier"/>
                <a:sym typeface="Courier"/>
              </a:rPr>
            </a:br>
            <a:r>
              <a:rPr b="0" i="0" lang="en-GB" sz="2900" u="none" cap="none" strike="noStrike">
                <a:solidFill>
                  <a:schemeClr val="lt1"/>
                </a:solidFill>
                <a:latin typeface="Courier"/>
                <a:ea typeface="Courier"/>
                <a:cs typeface="Courier"/>
                <a:sym typeface="Courier"/>
              </a:rPr>
              <a:t>list[0] = "a";</a:t>
            </a:r>
            <a:br>
              <a:rPr b="0" i="0" lang="en-GB" sz="2900" u="none" cap="none" strike="noStrike">
                <a:solidFill>
                  <a:schemeClr val="lt1"/>
                </a:solidFill>
                <a:latin typeface="Courier"/>
                <a:ea typeface="Courier"/>
                <a:cs typeface="Courier"/>
                <a:sym typeface="Courier"/>
              </a:rPr>
            </a:br>
            <a:r>
              <a:rPr b="0" i="0" lang="en-GB" sz="2900" u="none" cap="none" strike="noStrike">
                <a:solidFill>
                  <a:schemeClr val="lt1"/>
                </a:solidFill>
                <a:latin typeface="Courier"/>
                <a:ea typeface="Courier"/>
                <a:cs typeface="Courier"/>
                <a:sym typeface="Courier"/>
              </a:rPr>
              <a:t>list[26] = "z";</a:t>
            </a:r>
            <a:endParaRPr sz="1100"/>
          </a:p>
        </p:txBody>
      </p:sp>
      <p:sp>
        <p:nvSpPr>
          <p:cNvPr id="533" name="Google Shape;533;p49"/>
          <p:cNvSpPr/>
          <p:nvPr/>
        </p:nvSpPr>
        <p:spPr>
          <a:xfrm>
            <a:off x="1542524" y="3500045"/>
            <a:ext cx="6039300" cy="438600"/>
          </a:xfrm>
          <a:prstGeom prst="rect">
            <a:avLst/>
          </a:prstGeom>
          <a:noFill/>
          <a:ln>
            <a:noFill/>
          </a:ln>
        </p:spPr>
        <p:txBody>
          <a:bodyPr anchorCtr="0" anchor="t" bIns="34275" lIns="68575" spcFirstLastPara="1" rIns="68575" wrap="square" tIns="34275">
            <a:noAutofit/>
          </a:bodyPr>
          <a:lstStyle/>
          <a:p>
            <a:pPr indent="0" lvl="0" marL="25400" marR="0" rtl="0" algn="l">
              <a:spcBef>
                <a:spcPts val="0"/>
              </a:spcBef>
              <a:spcAft>
                <a:spcPts val="0"/>
              </a:spcAft>
              <a:buClr>
                <a:schemeClr val="lt1"/>
              </a:buClr>
              <a:buSzPts val="2400"/>
              <a:buFont typeface="Calibri"/>
              <a:buNone/>
            </a:pPr>
            <a:r>
              <a:rPr lang="en-GB" sz="2400">
                <a:solidFill>
                  <a:schemeClr val="lt1"/>
                </a:solidFill>
                <a:latin typeface="Calibri"/>
                <a:ea typeface="Calibri"/>
                <a:cs typeface="Calibri"/>
                <a:sym typeface="Calibri"/>
              </a:rPr>
              <a:t>All the values you skip are filled with </a:t>
            </a:r>
            <a:r>
              <a:rPr b="1" i="1" lang="en-GB" sz="2400">
                <a:solidFill>
                  <a:srgbClr val="FB6F7A"/>
                </a:solidFill>
                <a:latin typeface="Calibri"/>
                <a:ea typeface="Calibri"/>
                <a:cs typeface="Calibri"/>
                <a:sym typeface="Calibri"/>
              </a:rPr>
              <a:t>undefined</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537" name="Shape 537"/>
        <p:cNvGrpSpPr/>
        <p:nvPr/>
      </p:nvGrpSpPr>
      <p:grpSpPr>
        <a:xfrm>
          <a:off x="0" y="0"/>
          <a:ext cx="0" cy="0"/>
          <a:chOff x="0" y="0"/>
          <a:chExt cx="0" cy="0"/>
        </a:xfrm>
      </p:grpSpPr>
      <p:sp>
        <p:nvSpPr>
          <p:cNvPr id="538" name="Google Shape;538;p50"/>
          <p:cNvSpPr txBox="1"/>
          <p:nvPr/>
        </p:nvSpPr>
        <p:spPr>
          <a:xfrm>
            <a:off x="2661049" y="2266725"/>
            <a:ext cx="3486000" cy="800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GB" sz="2600">
                <a:solidFill>
                  <a:schemeClr val="lt1"/>
                </a:solidFill>
                <a:latin typeface="Montserrat"/>
                <a:ea typeface="Montserrat"/>
                <a:cs typeface="Montserrat"/>
                <a:sym typeface="Montserrat"/>
              </a:rPr>
              <a:t>2D Arrays</a:t>
            </a:r>
            <a:endParaRPr b="1" sz="2600">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b="1" sz="2600">
              <a:solidFill>
                <a:schemeClr val="lt1"/>
              </a:solidFill>
              <a:latin typeface="Montserrat"/>
              <a:ea typeface="Montserrat"/>
              <a:cs typeface="Montserrat"/>
              <a:sym typeface="Montserrat"/>
            </a:endParaRPr>
          </a:p>
        </p:txBody>
      </p:sp>
      <p:pic>
        <p:nvPicPr>
          <p:cNvPr id="539" name="Google Shape;539;p50"/>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pic>
        <p:nvPicPr>
          <p:cNvPr id="540" name="Google Shape;540;p50"/>
          <p:cNvPicPr preferRelativeResize="0"/>
          <p:nvPr/>
        </p:nvPicPr>
        <p:blipFill rotWithShape="1">
          <a:blip r:embed="rId4">
            <a:alphaModFix/>
          </a:blip>
          <a:srcRect b="0" l="0" r="0" t="0"/>
          <a:stretch/>
        </p:blipFill>
        <p:spPr>
          <a:xfrm>
            <a:off x="2450125" y="2092038"/>
            <a:ext cx="210933" cy="21093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4" name="Shape 544"/>
        <p:cNvGrpSpPr/>
        <p:nvPr/>
      </p:nvGrpSpPr>
      <p:grpSpPr>
        <a:xfrm>
          <a:off x="0" y="0"/>
          <a:ext cx="0" cy="0"/>
          <a:chOff x="0" y="0"/>
          <a:chExt cx="0" cy="0"/>
        </a:xfrm>
      </p:grpSpPr>
      <p:sp>
        <p:nvSpPr>
          <p:cNvPr id="545" name="Google Shape;545;p51"/>
          <p:cNvSpPr txBox="1"/>
          <p:nvPr>
            <p:ph idx="1" type="body"/>
          </p:nvPr>
        </p:nvSpPr>
        <p:spPr>
          <a:xfrm>
            <a:off x="625750" y="1476300"/>
            <a:ext cx="5465400" cy="3085500"/>
          </a:xfrm>
          <a:prstGeom prst="rect">
            <a:avLst/>
          </a:prstGeom>
          <a:noFill/>
          <a:ln>
            <a:noFill/>
          </a:ln>
        </p:spPr>
        <p:txBody>
          <a:bodyPr anchorCtr="0" anchor="t" bIns="68575" lIns="68575" spcFirstLastPara="1" rIns="68575" wrap="square" tIns="68575">
            <a:normAutofit lnSpcReduction="10000"/>
          </a:bodyPr>
          <a:lstStyle/>
          <a:p>
            <a:pPr indent="0" lvl="0" marL="0" rtl="0" algn="l">
              <a:lnSpc>
                <a:spcPct val="90000"/>
              </a:lnSpc>
              <a:spcBef>
                <a:spcPts val="0"/>
              </a:spcBef>
              <a:spcAft>
                <a:spcPts val="0"/>
              </a:spcAft>
              <a:buClr>
                <a:schemeClr val="dk1"/>
              </a:buClr>
              <a:buSzPts val="1800"/>
              <a:buNone/>
            </a:pPr>
            <a:r>
              <a:rPr b="1" lang="en-GB" sz="1800">
                <a:latin typeface="Courier New"/>
                <a:ea typeface="Courier New"/>
                <a:cs typeface="Courier New"/>
                <a:sym typeface="Courier New"/>
              </a:rPr>
              <a:t>let grid = [</a:t>
            </a:r>
            <a:endParaRPr/>
          </a:p>
          <a:p>
            <a:pPr indent="0" lvl="0" marL="0" rtl="0" algn="l">
              <a:lnSpc>
                <a:spcPct val="90000"/>
              </a:lnSpc>
              <a:spcBef>
                <a:spcPts val="0"/>
              </a:spcBef>
              <a:spcAft>
                <a:spcPts val="0"/>
              </a:spcAft>
              <a:buClr>
                <a:schemeClr val="dk1"/>
              </a:buClr>
              <a:buSzPts val="1800"/>
              <a:buNone/>
            </a:pPr>
            <a:r>
              <a:rPr b="1" lang="en-GB" sz="1800">
                <a:latin typeface="Courier New"/>
                <a:ea typeface="Courier New"/>
                <a:cs typeface="Courier New"/>
                <a:sym typeface="Courier New"/>
              </a:rPr>
              <a:t>  ["a", "b", "c"],</a:t>
            </a:r>
            <a:endParaRPr/>
          </a:p>
          <a:p>
            <a:pPr indent="0" lvl="0" marL="0" rtl="0" algn="l">
              <a:lnSpc>
                <a:spcPct val="90000"/>
              </a:lnSpc>
              <a:spcBef>
                <a:spcPts val="0"/>
              </a:spcBef>
              <a:spcAft>
                <a:spcPts val="0"/>
              </a:spcAft>
              <a:buClr>
                <a:schemeClr val="dk1"/>
              </a:buClr>
              <a:buSzPts val="1800"/>
              <a:buNone/>
            </a:pPr>
            <a:r>
              <a:rPr b="1" lang="en-GB" sz="1800">
                <a:latin typeface="Courier New"/>
                <a:ea typeface="Courier New"/>
                <a:cs typeface="Courier New"/>
                <a:sym typeface="Courier New"/>
              </a:rPr>
              <a:t>  ["d", "e", "f"],</a:t>
            </a:r>
            <a:endParaRPr/>
          </a:p>
          <a:p>
            <a:pPr indent="0" lvl="0" marL="0" rtl="0" algn="l">
              <a:lnSpc>
                <a:spcPct val="90000"/>
              </a:lnSpc>
              <a:spcBef>
                <a:spcPts val="0"/>
              </a:spcBef>
              <a:spcAft>
                <a:spcPts val="0"/>
              </a:spcAft>
              <a:buClr>
                <a:schemeClr val="dk1"/>
              </a:buClr>
              <a:buSzPts val="1800"/>
              <a:buNone/>
            </a:pPr>
            <a:r>
              <a:rPr b="1" lang="en-GB" sz="1800">
                <a:latin typeface="Courier New"/>
                <a:ea typeface="Courier New"/>
                <a:cs typeface="Courier New"/>
                <a:sym typeface="Courier New"/>
              </a:rPr>
              <a:t>]</a:t>
            </a:r>
            <a:endParaRPr/>
          </a:p>
          <a:p>
            <a:pPr indent="0" lvl="0" marL="0" rtl="0" algn="l">
              <a:lnSpc>
                <a:spcPct val="90000"/>
              </a:lnSpc>
              <a:spcBef>
                <a:spcPts val="0"/>
              </a:spcBef>
              <a:spcAft>
                <a:spcPts val="0"/>
              </a:spcAft>
              <a:buClr>
                <a:schemeClr val="dk1"/>
              </a:buClr>
              <a:buSzPts val="1800"/>
              <a:buNone/>
            </a:pPr>
            <a:r>
              <a:rPr b="1" lang="en-GB" sz="1800">
                <a:latin typeface="Courier New"/>
                <a:ea typeface="Courier New"/>
                <a:cs typeface="Courier New"/>
                <a:sym typeface="Courier New"/>
              </a:rPr>
              <a:t>// hint: start from 0!</a:t>
            </a:r>
            <a:endParaRPr/>
          </a:p>
          <a:p>
            <a:pPr indent="0" lvl="0" marL="0" rtl="0" algn="l">
              <a:lnSpc>
                <a:spcPct val="90000"/>
              </a:lnSpc>
              <a:spcBef>
                <a:spcPts val="0"/>
              </a:spcBef>
              <a:spcAft>
                <a:spcPts val="0"/>
              </a:spcAft>
              <a:buClr>
                <a:schemeClr val="dk1"/>
              </a:buClr>
              <a:buSzPts val="1800"/>
              <a:buNone/>
            </a:pPr>
            <a:r>
              <a:rPr b="1" lang="en-GB" sz="1800">
                <a:latin typeface="Courier New"/>
                <a:ea typeface="Courier New"/>
                <a:cs typeface="Courier New"/>
                <a:sym typeface="Courier New"/>
              </a:rPr>
              <a:t>grid[0][0] -- "a"</a:t>
            </a:r>
            <a:endParaRPr/>
          </a:p>
          <a:p>
            <a:pPr indent="0" lvl="0" marL="0" rtl="0" algn="l">
              <a:lnSpc>
                <a:spcPct val="90000"/>
              </a:lnSpc>
              <a:spcBef>
                <a:spcPts val="0"/>
              </a:spcBef>
              <a:spcAft>
                <a:spcPts val="0"/>
              </a:spcAft>
              <a:buClr>
                <a:schemeClr val="dk1"/>
              </a:buClr>
              <a:buSzPts val="1800"/>
              <a:buNone/>
            </a:pPr>
            <a:r>
              <a:rPr b="1" lang="en-GB" sz="1800">
                <a:latin typeface="Courier New"/>
                <a:ea typeface="Courier New"/>
                <a:cs typeface="Courier New"/>
                <a:sym typeface="Courier New"/>
              </a:rPr>
              <a:t>grid[1][2] -- "f"</a:t>
            </a:r>
            <a:endParaRPr/>
          </a:p>
          <a:p>
            <a:pPr indent="0" lvl="0" marL="0" rtl="0" algn="l">
              <a:lnSpc>
                <a:spcPct val="90000"/>
              </a:lnSpc>
              <a:spcBef>
                <a:spcPts val="0"/>
              </a:spcBef>
              <a:spcAft>
                <a:spcPts val="0"/>
              </a:spcAft>
              <a:buClr>
                <a:schemeClr val="dk1"/>
              </a:buClr>
              <a:buSzPts val="1800"/>
              <a:buNone/>
            </a:pPr>
            <a:r>
              <a:t/>
            </a:r>
            <a:endParaRPr b="1" sz="1800">
              <a:latin typeface="Courier New"/>
              <a:ea typeface="Courier New"/>
              <a:cs typeface="Courier New"/>
              <a:sym typeface="Courier New"/>
            </a:endParaRPr>
          </a:p>
          <a:p>
            <a:pPr indent="0" lvl="0" marL="0" rtl="0" algn="l">
              <a:lnSpc>
                <a:spcPct val="90000"/>
              </a:lnSpc>
              <a:spcBef>
                <a:spcPts val="0"/>
              </a:spcBef>
              <a:spcAft>
                <a:spcPts val="0"/>
              </a:spcAft>
              <a:buClr>
                <a:schemeClr val="dk1"/>
              </a:buClr>
              <a:buSzPts val="1800"/>
              <a:buNone/>
            </a:pPr>
            <a:r>
              <a:rPr b="1" lang="en-GB" sz="1800">
                <a:latin typeface="Courier New"/>
                <a:ea typeface="Courier New"/>
                <a:cs typeface="Courier New"/>
                <a:sym typeface="Courier New"/>
              </a:rPr>
              <a:t>// set index 0 of the array in index 1 </a:t>
            </a:r>
            <a:endParaRPr b="1" sz="1800">
              <a:latin typeface="Courier New"/>
              <a:ea typeface="Courier New"/>
              <a:cs typeface="Courier New"/>
              <a:sym typeface="Courier New"/>
            </a:endParaRPr>
          </a:p>
          <a:p>
            <a:pPr indent="0" lvl="0" marL="0" rtl="0" algn="l">
              <a:lnSpc>
                <a:spcPct val="90000"/>
              </a:lnSpc>
              <a:spcBef>
                <a:spcPts val="0"/>
              </a:spcBef>
              <a:spcAft>
                <a:spcPts val="0"/>
              </a:spcAft>
              <a:buClr>
                <a:schemeClr val="dk1"/>
              </a:buClr>
              <a:buSzPts val="1800"/>
              <a:buNone/>
            </a:pPr>
            <a:r>
              <a:rPr b="1" lang="en-GB" sz="1800">
                <a:latin typeface="Courier New"/>
                <a:ea typeface="Courier New"/>
                <a:cs typeface="Courier New"/>
                <a:sym typeface="Courier New"/>
              </a:rPr>
              <a:t>// of grid value to g</a:t>
            </a:r>
            <a:endParaRPr b="1" sz="1800">
              <a:latin typeface="Courier New"/>
              <a:ea typeface="Courier New"/>
              <a:cs typeface="Courier New"/>
              <a:sym typeface="Courier New"/>
            </a:endParaRPr>
          </a:p>
          <a:p>
            <a:pPr indent="0" lvl="0" marL="0" rtl="0" algn="l">
              <a:lnSpc>
                <a:spcPct val="90000"/>
              </a:lnSpc>
              <a:spcBef>
                <a:spcPts val="0"/>
              </a:spcBef>
              <a:spcAft>
                <a:spcPts val="0"/>
              </a:spcAft>
              <a:buClr>
                <a:schemeClr val="dk1"/>
              </a:buClr>
              <a:buSzPts val="1800"/>
              <a:buNone/>
            </a:pPr>
            <a:r>
              <a:rPr b="1" lang="en-GB" sz="1800">
                <a:latin typeface="Courier New"/>
                <a:ea typeface="Courier New"/>
                <a:cs typeface="Courier New"/>
                <a:sym typeface="Courier New"/>
              </a:rPr>
              <a:t>grid[1][0] = "g";</a:t>
            </a:r>
            <a:endParaRPr/>
          </a:p>
          <a:p>
            <a:pPr indent="-63500" lvl="0" marL="177800" rtl="0" algn="l">
              <a:lnSpc>
                <a:spcPct val="90000"/>
              </a:lnSpc>
              <a:spcBef>
                <a:spcPts val="0"/>
              </a:spcBef>
              <a:spcAft>
                <a:spcPts val="0"/>
              </a:spcAft>
              <a:buClr>
                <a:schemeClr val="dk1"/>
              </a:buClr>
              <a:buSzPts val="1800"/>
              <a:buNone/>
            </a:pPr>
            <a:r>
              <a:t/>
            </a:r>
            <a:endParaRPr b="1" sz="1800">
              <a:latin typeface="Courier New"/>
              <a:ea typeface="Courier New"/>
              <a:cs typeface="Courier New"/>
              <a:sym typeface="Courier New"/>
            </a:endParaRPr>
          </a:p>
          <a:p>
            <a:pPr indent="-63500" lvl="0" marL="177800" rtl="0" algn="l">
              <a:lnSpc>
                <a:spcPct val="90000"/>
              </a:lnSpc>
              <a:spcBef>
                <a:spcPts val="0"/>
              </a:spcBef>
              <a:spcAft>
                <a:spcPts val="1200"/>
              </a:spcAft>
              <a:buClr>
                <a:schemeClr val="dk1"/>
              </a:buClr>
              <a:buSzPts val="1800"/>
              <a:buNone/>
            </a:pPr>
            <a:r>
              <a:t/>
            </a:r>
            <a:endParaRPr b="1" sz="1800">
              <a:latin typeface="Courier New"/>
              <a:ea typeface="Courier New"/>
              <a:cs typeface="Courier New"/>
              <a:sym typeface="Courier New"/>
            </a:endParaRPr>
          </a:p>
        </p:txBody>
      </p:sp>
      <p:graphicFrame>
        <p:nvGraphicFramePr>
          <p:cNvPr id="546" name="Google Shape;546;p51"/>
          <p:cNvGraphicFramePr/>
          <p:nvPr/>
        </p:nvGraphicFramePr>
        <p:xfrm>
          <a:off x="6469916" y="1984829"/>
          <a:ext cx="3000000" cy="3000000"/>
        </p:xfrm>
        <a:graphic>
          <a:graphicData uri="http://schemas.openxmlformats.org/drawingml/2006/table">
            <a:tbl>
              <a:tblPr>
                <a:noFill/>
                <a:tableStyleId>{8ACE8809-9726-4159-9B04-D09B76E229D9}</a:tableStyleId>
              </a:tblPr>
              <a:tblGrid>
                <a:gridCol w="574900"/>
                <a:gridCol w="574900"/>
                <a:gridCol w="574900"/>
              </a:tblGrid>
              <a:tr h="297150">
                <a:tc>
                  <a:txBody>
                    <a:bodyPr/>
                    <a:lstStyle/>
                    <a:p>
                      <a:pPr indent="0" lvl="0" marL="0" marR="0" rtl="0" algn="ctr">
                        <a:spcBef>
                          <a:spcPts val="0"/>
                        </a:spcBef>
                        <a:spcAft>
                          <a:spcPts val="0"/>
                        </a:spcAft>
                        <a:buClr>
                          <a:schemeClr val="dk1"/>
                        </a:buClr>
                        <a:buSzPts val="800"/>
                        <a:buFont typeface="Calibri"/>
                        <a:buNone/>
                      </a:pPr>
                      <a:r>
                        <a:rPr lang="en-GB" sz="1700" u="none" cap="none" strike="noStrike"/>
                        <a:t>a</a:t>
                      </a:r>
                      <a:endParaRPr sz="2000"/>
                    </a:p>
                  </a:txBody>
                  <a:tcPr marT="68575" marB="68575" marR="68575" marL="68575"/>
                </a:tc>
                <a:tc>
                  <a:txBody>
                    <a:bodyPr/>
                    <a:lstStyle/>
                    <a:p>
                      <a:pPr indent="0" lvl="0" marL="0" marR="0" rtl="0" algn="ctr">
                        <a:spcBef>
                          <a:spcPts val="0"/>
                        </a:spcBef>
                        <a:spcAft>
                          <a:spcPts val="0"/>
                        </a:spcAft>
                        <a:buClr>
                          <a:schemeClr val="dk1"/>
                        </a:buClr>
                        <a:buSzPts val="800"/>
                        <a:buFont typeface="Calibri"/>
                        <a:buNone/>
                      </a:pPr>
                      <a:r>
                        <a:rPr lang="en-GB" sz="1700" u="none" cap="none" strike="noStrike"/>
                        <a:t>b</a:t>
                      </a:r>
                      <a:endParaRPr sz="2000"/>
                    </a:p>
                  </a:txBody>
                  <a:tcPr marT="68575" marB="68575" marR="68575" marL="68575"/>
                </a:tc>
                <a:tc>
                  <a:txBody>
                    <a:bodyPr/>
                    <a:lstStyle/>
                    <a:p>
                      <a:pPr indent="0" lvl="0" marL="0" marR="0" rtl="0" algn="ctr">
                        <a:spcBef>
                          <a:spcPts val="0"/>
                        </a:spcBef>
                        <a:spcAft>
                          <a:spcPts val="0"/>
                        </a:spcAft>
                        <a:buClr>
                          <a:schemeClr val="dk1"/>
                        </a:buClr>
                        <a:buSzPts val="800"/>
                        <a:buFont typeface="Calibri"/>
                        <a:buNone/>
                      </a:pPr>
                      <a:r>
                        <a:rPr lang="en-GB" sz="1700" u="none" cap="none" strike="noStrike"/>
                        <a:t>c</a:t>
                      </a:r>
                      <a:endParaRPr sz="2000"/>
                    </a:p>
                  </a:txBody>
                  <a:tcPr marT="68575" marB="68575" marR="68575" marL="68575"/>
                </a:tc>
              </a:tr>
            </a:tbl>
          </a:graphicData>
        </a:graphic>
      </p:graphicFrame>
      <p:sp>
        <p:nvSpPr>
          <p:cNvPr id="547" name="Google Shape;547;p51"/>
          <p:cNvSpPr txBox="1"/>
          <p:nvPr/>
        </p:nvSpPr>
        <p:spPr>
          <a:xfrm>
            <a:off x="5422379" y="1647125"/>
            <a:ext cx="682800" cy="3210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grid</a:t>
            </a:r>
            <a:endParaRPr sz="1800"/>
          </a:p>
        </p:txBody>
      </p:sp>
      <p:sp>
        <p:nvSpPr>
          <p:cNvPr id="548" name="Google Shape;548;p51"/>
          <p:cNvSpPr txBox="1"/>
          <p:nvPr/>
        </p:nvSpPr>
        <p:spPr>
          <a:xfrm>
            <a:off x="6635059" y="1732754"/>
            <a:ext cx="210600" cy="257700"/>
          </a:xfrm>
          <a:prstGeom prst="rect">
            <a:avLst/>
          </a:prstGeom>
          <a:noFill/>
          <a:ln>
            <a:noFill/>
          </a:ln>
        </p:spPr>
        <p:txBody>
          <a:bodyPr anchorCtr="0" anchor="t" bIns="68575" lIns="68575" spcFirstLastPara="1" rIns="68575" wrap="square" tIns="68575">
            <a:noAutofit/>
          </a:bodyPr>
          <a:lstStyle/>
          <a:p>
            <a:pPr indent="0" lvl="0" marL="0" marR="0" rtl="0" algn="l">
              <a:lnSpc>
                <a:spcPct val="80000"/>
              </a:lnSpc>
              <a:spcBef>
                <a:spcPts val="0"/>
              </a:spcBef>
              <a:spcAft>
                <a:spcPts val="0"/>
              </a:spcAft>
              <a:buNone/>
            </a:pPr>
            <a:r>
              <a:rPr lang="en-GB" sz="1800">
                <a:solidFill>
                  <a:schemeClr val="dk1"/>
                </a:solidFill>
                <a:latin typeface="Calibri"/>
                <a:ea typeface="Calibri"/>
                <a:cs typeface="Calibri"/>
                <a:sym typeface="Calibri"/>
              </a:rPr>
              <a:t>0</a:t>
            </a:r>
            <a:endParaRPr sz="2000"/>
          </a:p>
        </p:txBody>
      </p:sp>
      <p:sp>
        <p:nvSpPr>
          <p:cNvPr id="549" name="Google Shape;549;p51"/>
          <p:cNvSpPr txBox="1"/>
          <p:nvPr/>
        </p:nvSpPr>
        <p:spPr>
          <a:xfrm>
            <a:off x="7182015" y="1732754"/>
            <a:ext cx="210600" cy="257700"/>
          </a:xfrm>
          <a:prstGeom prst="rect">
            <a:avLst/>
          </a:prstGeom>
          <a:noFill/>
          <a:ln>
            <a:noFill/>
          </a:ln>
        </p:spPr>
        <p:txBody>
          <a:bodyPr anchorCtr="0" anchor="t" bIns="68575" lIns="68575" spcFirstLastPara="1" rIns="68575" wrap="square" tIns="68575">
            <a:noAutofit/>
          </a:bodyPr>
          <a:lstStyle/>
          <a:p>
            <a:pPr indent="0" lvl="0" marL="0" marR="0" rtl="0" algn="l">
              <a:lnSpc>
                <a:spcPct val="80000"/>
              </a:lnSpc>
              <a:spcBef>
                <a:spcPts val="0"/>
              </a:spcBef>
              <a:spcAft>
                <a:spcPts val="0"/>
              </a:spcAft>
              <a:buNone/>
            </a:pPr>
            <a:r>
              <a:rPr lang="en-GB" sz="1800">
                <a:solidFill>
                  <a:schemeClr val="dk1"/>
                </a:solidFill>
                <a:latin typeface="Calibri"/>
                <a:ea typeface="Calibri"/>
                <a:cs typeface="Calibri"/>
                <a:sym typeface="Calibri"/>
              </a:rPr>
              <a:t>1</a:t>
            </a:r>
            <a:endParaRPr sz="2000"/>
          </a:p>
        </p:txBody>
      </p:sp>
      <p:sp>
        <p:nvSpPr>
          <p:cNvPr id="550" name="Google Shape;550;p51"/>
          <p:cNvSpPr txBox="1"/>
          <p:nvPr/>
        </p:nvSpPr>
        <p:spPr>
          <a:xfrm>
            <a:off x="7790190" y="1732754"/>
            <a:ext cx="210600" cy="257700"/>
          </a:xfrm>
          <a:prstGeom prst="rect">
            <a:avLst/>
          </a:prstGeom>
          <a:noFill/>
          <a:ln>
            <a:noFill/>
          </a:ln>
        </p:spPr>
        <p:txBody>
          <a:bodyPr anchorCtr="0" anchor="t" bIns="68575" lIns="68575" spcFirstLastPara="1" rIns="68575" wrap="square" tIns="68575">
            <a:noAutofit/>
          </a:bodyPr>
          <a:lstStyle/>
          <a:p>
            <a:pPr indent="0" lvl="0" marL="0" marR="0" rtl="0" algn="l">
              <a:lnSpc>
                <a:spcPct val="80000"/>
              </a:lnSpc>
              <a:spcBef>
                <a:spcPts val="0"/>
              </a:spcBef>
              <a:spcAft>
                <a:spcPts val="0"/>
              </a:spcAft>
              <a:buNone/>
            </a:pPr>
            <a:r>
              <a:rPr lang="en-GB" sz="1800">
                <a:solidFill>
                  <a:schemeClr val="dk1"/>
                </a:solidFill>
                <a:latin typeface="Calibri"/>
                <a:ea typeface="Calibri"/>
                <a:cs typeface="Calibri"/>
                <a:sym typeface="Calibri"/>
              </a:rPr>
              <a:t>2</a:t>
            </a:r>
            <a:endParaRPr sz="2000"/>
          </a:p>
        </p:txBody>
      </p:sp>
      <p:cxnSp>
        <p:nvCxnSpPr>
          <p:cNvPr id="551" name="Google Shape;551;p51"/>
          <p:cNvCxnSpPr/>
          <p:nvPr/>
        </p:nvCxnSpPr>
        <p:spPr>
          <a:xfrm>
            <a:off x="6048821" y="2177355"/>
            <a:ext cx="557700" cy="37200"/>
          </a:xfrm>
          <a:prstGeom prst="straightConnector1">
            <a:avLst/>
          </a:prstGeom>
          <a:noFill/>
          <a:ln cap="flat" cmpd="sng" w="19050">
            <a:solidFill>
              <a:schemeClr val="dk2"/>
            </a:solidFill>
            <a:prstDash val="solid"/>
            <a:round/>
            <a:headEnd len="sm" w="sm" type="none"/>
            <a:tailEnd len="lg" w="lg" type="triangle"/>
          </a:ln>
        </p:spPr>
      </p:cxnSp>
      <p:graphicFrame>
        <p:nvGraphicFramePr>
          <p:cNvPr id="552" name="Google Shape;552;p51"/>
          <p:cNvGraphicFramePr/>
          <p:nvPr/>
        </p:nvGraphicFramePr>
        <p:xfrm>
          <a:off x="4536538" y="2097829"/>
          <a:ext cx="3000000" cy="3000000"/>
        </p:xfrm>
        <a:graphic>
          <a:graphicData uri="http://schemas.openxmlformats.org/drawingml/2006/table">
            <a:tbl>
              <a:tblPr>
                <a:noFill/>
                <a:tableStyleId>{8ACE8809-9726-4159-9B04-D09B76E229D9}</a:tableStyleId>
              </a:tblPr>
              <a:tblGrid>
                <a:gridCol w="325325"/>
              </a:tblGrid>
              <a:tr h="285750">
                <a:tc>
                  <a:txBody>
                    <a:bodyPr/>
                    <a:lstStyle/>
                    <a:p>
                      <a:pPr indent="0" lvl="0" marL="0" marR="0" rtl="0" algn="ctr">
                        <a:spcBef>
                          <a:spcPts val="0"/>
                        </a:spcBef>
                        <a:spcAft>
                          <a:spcPts val="0"/>
                        </a:spcAft>
                        <a:buClr>
                          <a:schemeClr val="dk1"/>
                        </a:buClr>
                        <a:buSzPts val="800"/>
                        <a:buFont typeface="Calibri"/>
                        <a:buNone/>
                      </a:pPr>
                      <a:r>
                        <a:t/>
                      </a:r>
                      <a:endParaRPr sz="800" u="none" cap="none" strike="noStrike"/>
                    </a:p>
                  </a:txBody>
                  <a:tcPr marT="68575" marB="68575" marR="68575" marL="68575"/>
                </a:tc>
              </a:tr>
              <a:tr h="285750">
                <a:tc>
                  <a:txBody>
                    <a:bodyPr/>
                    <a:lstStyle/>
                    <a:p>
                      <a:pPr indent="0" lvl="0" marL="0" marR="0" rtl="0" algn="ctr">
                        <a:spcBef>
                          <a:spcPts val="0"/>
                        </a:spcBef>
                        <a:spcAft>
                          <a:spcPts val="0"/>
                        </a:spcAft>
                        <a:buClr>
                          <a:schemeClr val="dk1"/>
                        </a:buClr>
                        <a:buSzPts val="800"/>
                        <a:buFont typeface="Calibri"/>
                        <a:buNone/>
                      </a:pPr>
                      <a:r>
                        <a:t/>
                      </a:r>
                      <a:endParaRPr sz="800" u="none" cap="none" strike="noStrike"/>
                    </a:p>
                  </a:txBody>
                  <a:tcPr marT="68575" marB="68575" marR="68575" marL="68575"/>
                </a:tc>
              </a:tr>
            </a:tbl>
          </a:graphicData>
        </a:graphic>
      </p:graphicFrame>
      <p:sp>
        <p:nvSpPr>
          <p:cNvPr id="553" name="Google Shape;553;p51"/>
          <p:cNvSpPr txBox="1"/>
          <p:nvPr/>
        </p:nvSpPr>
        <p:spPr>
          <a:xfrm>
            <a:off x="5569983" y="1971557"/>
            <a:ext cx="387600" cy="257700"/>
          </a:xfrm>
          <a:prstGeom prst="rect">
            <a:avLst/>
          </a:prstGeom>
          <a:noFill/>
          <a:ln>
            <a:noFill/>
          </a:ln>
        </p:spPr>
        <p:txBody>
          <a:bodyPr anchorCtr="0" anchor="t" bIns="68575" lIns="68575" spcFirstLastPara="1" rIns="68575" wrap="square" tIns="68575">
            <a:noAutofit/>
          </a:bodyPr>
          <a:lstStyle/>
          <a:p>
            <a:pPr indent="0" lvl="0" marL="0" marR="0" rtl="0" algn="l">
              <a:lnSpc>
                <a:spcPct val="80000"/>
              </a:lnSpc>
              <a:spcBef>
                <a:spcPts val="0"/>
              </a:spcBef>
              <a:spcAft>
                <a:spcPts val="0"/>
              </a:spcAft>
              <a:buNone/>
            </a:pPr>
            <a:r>
              <a:rPr lang="en-GB" sz="1600">
                <a:solidFill>
                  <a:schemeClr val="dk1"/>
                </a:solidFill>
                <a:latin typeface="Calibri"/>
                <a:ea typeface="Calibri"/>
                <a:cs typeface="Calibri"/>
                <a:sym typeface="Calibri"/>
              </a:rPr>
              <a:t>0</a:t>
            </a:r>
            <a:endParaRPr sz="1800"/>
          </a:p>
        </p:txBody>
      </p:sp>
      <p:sp>
        <p:nvSpPr>
          <p:cNvPr id="554" name="Google Shape;554;p51"/>
          <p:cNvSpPr txBox="1"/>
          <p:nvPr/>
        </p:nvSpPr>
        <p:spPr>
          <a:xfrm>
            <a:off x="5569983" y="2442903"/>
            <a:ext cx="387600" cy="257700"/>
          </a:xfrm>
          <a:prstGeom prst="rect">
            <a:avLst/>
          </a:prstGeom>
          <a:noFill/>
          <a:ln>
            <a:noFill/>
          </a:ln>
        </p:spPr>
        <p:txBody>
          <a:bodyPr anchorCtr="0" anchor="t" bIns="68575" lIns="68575" spcFirstLastPara="1" rIns="68575" wrap="square" tIns="68575">
            <a:noAutofit/>
          </a:bodyPr>
          <a:lstStyle/>
          <a:p>
            <a:pPr indent="0" lvl="0" marL="0" marR="0" rtl="0" algn="l">
              <a:lnSpc>
                <a:spcPct val="80000"/>
              </a:lnSpc>
              <a:spcBef>
                <a:spcPts val="0"/>
              </a:spcBef>
              <a:spcAft>
                <a:spcPts val="0"/>
              </a:spcAft>
              <a:buNone/>
            </a:pPr>
            <a:r>
              <a:rPr lang="en-GB" sz="1600">
                <a:solidFill>
                  <a:schemeClr val="dk1"/>
                </a:solidFill>
                <a:latin typeface="Calibri"/>
                <a:ea typeface="Calibri"/>
                <a:cs typeface="Calibri"/>
                <a:sym typeface="Calibri"/>
              </a:rPr>
              <a:t>1</a:t>
            </a:r>
            <a:endParaRPr sz="1800"/>
          </a:p>
        </p:txBody>
      </p:sp>
      <p:graphicFrame>
        <p:nvGraphicFramePr>
          <p:cNvPr id="555" name="Google Shape;555;p51"/>
          <p:cNvGraphicFramePr/>
          <p:nvPr/>
        </p:nvGraphicFramePr>
        <p:xfrm>
          <a:off x="6469926" y="2372186"/>
          <a:ext cx="3000000" cy="3000000"/>
        </p:xfrm>
        <a:graphic>
          <a:graphicData uri="http://schemas.openxmlformats.org/drawingml/2006/table">
            <a:tbl>
              <a:tblPr>
                <a:noFill/>
                <a:tableStyleId>{8ACE8809-9726-4159-9B04-D09B76E229D9}</a:tableStyleId>
              </a:tblPr>
              <a:tblGrid>
                <a:gridCol w="574900"/>
                <a:gridCol w="574900"/>
                <a:gridCol w="574900"/>
              </a:tblGrid>
              <a:tr h="297150">
                <a:tc>
                  <a:txBody>
                    <a:bodyPr/>
                    <a:lstStyle/>
                    <a:p>
                      <a:pPr indent="0" lvl="0" marL="0" marR="0" rtl="0" algn="ctr">
                        <a:spcBef>
                          <a:spcPts val="0"/>
                        </a:spcBef>
                        <a:spcAft>
                          <a:spcPts val="0"/>
                        </a:spcAft>
                        <a:buClr>
                          <a:schemeClr val="dk1"/>
                        </a:buClr>
                        <a:buSzPts val="800"/>
                        <a:buFont typeface="Calibri"/>
                        <a:buNone/>
                      </a:pPr>
                      <a:r>
                        <a:rPr lang="en-GB" sz="1700" u="none" cap="none" strike="noStrike"/>
                        <a:t>d</a:t>
                      </a:r>
                      <a:endParaRPr sz="2000"/>
                    </a:p>
                  </a:txBody>
                  <a:tcPr marT="68575" marB="68575" marR="68575" marL="68575"/>
                </a:tc>
                <a:tc>
                  <a:txBody>
                    <a:bodyPr/>
                    <a:lstStyle/>
                    <a:p>
                      <a:pPr indent="0" lvl="0" marL="0" marR="0" rtl="0" algn="ctr">
                        <a:spcBef>
                          <a:spcPts val="0"/>
                        </a:spcBef>
                        <a:spcAft>
                          <a:spcPts val="0"/>
                        </a:spcAft>
                        <a:buClr>
                          <a:schemeClr val="dk1"/>
                        </a:buClr>
                        <a:buSzPts val="800"/>
                        <a:buFont typeface="Calibri"/>
                        <a:buNone/>
                      </a:pPr>
                      <a:r>
                        <a:rPr lang="en-GB" sz="1700" u="none" cap="none" strike="noStrike"/>
                        <a:t>e</a:t>
                      </a:r>
                      <a:endParaRPr sz="2000"/>
                    </a:p>
                  </a:txBody>
                  <a:tcPr marT="68575" marB="68575" marR="68575" marL="68575"/>
                </a:tc>
                <a:tc>
                  <a:txBody>
                    <a:bodyPr/>
                    <a:lstStyle/>
                    <a:p>
                      <a:pPr indent="0" lvl="0" marL="0" marR="0" rtl="0" algn="ctr">
                        <a:spcBef>
                          <a:spcPts val="0"/>
                        </a:spcBef>
                        <a:spcAft>
                          <a:spcPts val="0"/>
                        </a:spcAft>
                        <a:buClr>
                          <a:schemeClr val="dk1"/>
                        </a:buClr>
                        <a:buSzPts val="800"/>
                        <a:buFont typeface="Calibri"/>
                        <a:buNone/>
                      </a:pPr>
                      <a:r>
                        <a:rPr lang="en-GB" sz="1700" u="none" cap="none" strike="noStrike"/>
                        <a:t>f</a:t>
                      </a:r>
                      <a:endParaRPr sz="2000"/>
                    </a:p>
                  </a:txBody>
                  <a:tcPr marT="68575" marB="68575" marR="68575" marL="68575"/>
                </a:tc>
              </a:tr>
            </a:tbl>
          </a:graphicData>
        </a:graphic>
      </p:graphicFrame>
      <p:cxnSp>
        <p:nvCxnSpPr>
          <p:cNvPr id="556" name="Google Shape;556;p51"/>
          <p:cNvCxnSpPr>
            <a:stCxn id="554" idx="3"/>
          </p:cNvCxnSpPr>
          <p:nvPr/>
        </p:nvCxnSpPr>
        <p:spPr>
          <a:xfrm>
            <a:off x="5957583" y="2571753"/>
            <a:ext cx="627600" cy="26400"/>
          </a:xfrm>
          <a:prstGeom prst="straightConnector1">
            <a:avLst/>
          </a:prstGeom>
          <a:noFill/>
          <a:ln cap="flat" cmpd="sng" w="19050">
            <a:solidFill>
              <a:schemeClr val="dk2"/>
            </a:solidFill>
            <a:prstDash val="solid"/>
            <a:round/>
            <a:headEnd len="sm" w="sm" type="none"/>
            <a:tailEnd len="lg" w="lg" type="triangle"/>
          </a:ln>
        </p:spPr>
      </p:cxnSp>
      <p:sp>
        <p:nvSpPr>
          <p:cNvPr id="557" name="Google Shape;557;p51"/>
          <p:cNvSpPr txBox="1"/>
          <p:nvPr/>
        </p:nvSpPr>
        <p:spPr>
          <a:xfrm>
            <a:off x="527075" y="581700"/>
            <a:ext cx="6172200" cy="856200"/>
          </a:xfrm>
          <a:prstGeom prst="rect">
            <a:avLst/>
          </a:prstGeom>
          <a:noFill/>
          <a:ln>
            <a:noFill/>
          </a:ln>
        </p:spPr>
        <p:txBody>
          <a:bodyPr anchorCtr="0" anchor="b" bIns="68575" lIns="68575" spcFirstLastPara="1" rIns="68575" wrap="square" tIns="68575">
            <a:noAutofit/>
          </a:bodyPr>
          <a:lstStyle/>
          <a:p>
            <a:pPr indent="0" lvl="0" marL="0" marR="0" rtl="0" algn="l">
              <a:lnSpc>
                <a:spcPct val="90000"/>
              </a:lnSpc>
              <a:spcBef>
                <a:spcPts val="0"/>
              </a:spcBef>
              <a:spcAft>
                <a:spcPts val="0"/>
              </a:spcAft>
              <a:buClr>
                <a:srgbClr val="FB6F7A"/>
              </a:buClr>
              <a:buSzPts val="3600"/>
              <a:buFont typeface="Calibri"/>
              <a:buNone/>
            </a:pPr>
            <a:r>
              <a:rPr b="1" lang="en-GB" sz="3600">
                <a:solidFill>
                  <a:srgbClr val="FB6F7A"/>
                </a:solidFill>
                <a:latin typeface="Calibri"/>
                <a:ea typeface="Calibri"/>
                <a:cs typeface="Calibri"/>
                <a:sym typeface="Calibri"/>
              </a:rPr>
              <a:t>Array in Array</a:t>
            </a:r>
            <a:endParaRPr b="1" sz="3600">
              <a:solidFill>
                <a:srgbClr val="FB6F7A"/>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1" name="Shape 561"/>
        <p:cNvGrpSpPr/>
        <p:nvPr/>
      </p:nvGrpSpPr>
      <p:grpSpPr>
        <a:xfrm>
          <a:off x="0" y="0"/>
          <a:ext cx="0" cy="0"/>
          <a:chOff x="0" y="0"/>
          <a:chExt cx="0" cy="0"/>
        </a:xfrm>
      </p:grpSpPr>
      <p:sp>
        <p:nvSpPr>
          <p:cNvPr id="562" name="Google Shape;562;p52"/>
          <p:cNvSpPr txBox="1"/>
          <p:nvPr>
            <p:ph type="title"/>
          </p:nvPr>
        </p:nvSpPr>
        <p:spPr>
          <a:xfrm>
            <a:off x="195932" y="304800"/>
            <a:ext cx="6172200" cy="856200"/>
          </a:xfrm>
          <a:prstGeom prst="rect">
            <a:avLst/>
          </a:prstGeom>
          <a:noFill/>
          <a:ln>
            <a:noFill/>
          </a:ln>
        </p:spPr>
        <p:txBody>
          <a:bodyPr anchorCtr="0" anchor="b" bIns="68575" lIns="68575" spcFirstLastPara="1" rIns="68575" wrap="square" tIns="68575">
            <a:normAutofit/>
          </a:bodyPr>
          <a:lstStyle/>
          <a:p>
            <a:pPr indent="0" lvl="0" marL="0" rtl="0" algn="l">
              <a:lnSpc>
                <a:spcPct val="90000"/>
              </a:lnSpc>
              <a:spcBef>
                <a:spcPts val="0"/>
              </a:spcBef>
              <a:spcAft>
                <a:spcPts val="0"/>
              </a:spcAft>
              <a:buClr>
                <a:srgbClr val="FB6F7A"/>
              </a:buClr>
              <a:buSzPts val="2700"/>
              <a:buFont typeface="Calibri"/>
              <a:buNone/>
            </a:pPr>
            <a:r>
              <a:rPr lang="en-GB" sz="2700">
                <a:solidFill>
                  <a:srgbClr val="FB6F7A"/>
                </a:solidFill>
              </a:rPr>
              <a:t>Example - Vending Machine</a:t>
            </a:r>
            <a:endParaRPr/>
          </a:p>
        </p:txBody>
      </p:sp>
      <p:graphicFrame>
        <p:nvGraphicFramePr>
          <p:cNvPr id="563" name="Google Shape;563;p52"/>
          <p:cNvGraphicFramePr/>
          <p:nvPr/>
        </p:nvGraphicFramePr>
        <p:xfrm>
          <a:off x="195932" y="1343749"/>
          <a:ext cx="3000000" cy="3000000"/>
        </p:xfrm>
        <a:graphic>
          <a:graphicData uri="http://schemas.openxmlformats.org/drawingml/2006/table">
            <a:tbl>
              <a:tblPr>
                <a:noFill/>
                <a:tableStyleId>{8ACE8809-9726-4159-9B04-D09B76E229D9}</a:tableStyleId>
              </a:tblPr>
              <a:tblGrid>
                <a:gridCol w="392450"/>
                <a:gridCol w="1767350"/>
                <a:gridCol w="2251475"/>
                <a:gridCol w="2193400"/>
              </a:tblGrid>
              <a:tr h="334600">
                <a:tc>
                  <a:txBody>
                    <a:bodyPr/>
                    <a:lstStyle/>
                    <a:p>
                      <a:pPr indent="0" lvl="0" marL="0" marR="0" rtl="0" algn="l">
                        <a:spcBef>
                          <a:spcPts val="0"/>
                        </a:spcBef>
                        <a:spcAft>
                          <a:spcPts val="0"/>
                        </a:spcAft>
                        <a:buClr>
                          <a:schemeClr val="dk1"/>
                        </a:buClr>
                        <a:buSzPts val="1500"/>
                        <a:buFont typeface="Calibri"/>
                        <a:buNone/>
                      </a:pPr>
                      <a:r>
                        <a:t/>
                      </a:r>
                      <a:endParaRPr sz="1500" u="none" cap="none" strike="noStrike"/>
                    </a:p>
                  </a:txBody>
                  <a:tcPr marT="68575" marB="68575" marR="68575" marL="68575"/>
                </a:tc>
                <a:tc>
                  <a:txBody>
                    <a:bodyPr/>
                    <a:lstStyle/>
                    <a:p>
                      <a:pPr indent="0" lvl="0" marL="0" marR="0" rtl="0" algn="ctr">
                        <a:spcBef>
                          <a:spcPts val="0"/>
                        </a:spcBef>
                        <a:spcAft>
                          <a:spcPts val="0"/>
                        </a:spcAft>
                        <a:buClr>
                          <a:schemeClr val="dk1"/>
                        </a:buClr>
                        <a:buSzPts val="1500"/>
                        <a:buFont typeface="Calibri"/>
                        <a:buNone/>
                      </a:pPr>
                      <a:r>
                        <a:rPr b="1" lang="en-GB" sz="1500" u="none" cap="none" strike="noStrike"/>
                        <a:t>0</a:t>
                      </a:r>
                      <a:endParaRPr sz="1100"/>
                    </a:p>
                  </a:txBody>
                  <a:tcPr marT="68575" marB="68575" marR="68575" marL="68575"/>
                </a:tc>
                <a:tc>
                  <a:txBody>
                    <a:bodyPr/>
                    <a:lstStyle/>
                    <a:p>
                      <a:pPr indent="0" lvl="0" marL="0" marR="0" rtl="0" algn="ctr">
                        <a:spcBef>
                          <a:spcPts val="0"/>
                        </a:spcBef>
                        <a:spcAft>
                          <a:spcPts val="0"/>
                        </a:spcAft>
                        <a:buClr>
                          <a:schemeClr val="dk1"/>
                        </a:buClr>
                        <a:buSzPts val="1500"/>
                        <a:buFont typeface="Calibri"/>
                        <a:buNone/>
                      </a:pPr>
                      <a:r>
                        <a:rPr b="1" lang="en-GB" sz="1500" u="none" cap="none" strike="noStrike"/>
                        <a:t>1 </a:t>
                      </a:r>
                      <a:endParaRPr sz="1100"/>
                    </a:p>
                  </a:txBody>
                  <a:tcPr marT="68575" marB="68575" marR="68575" marL="68575"/>
                </a:tc>
                <a:tc>
                  <a:txBody>
                    <a:bodyPr/>
                    <a:lstStyle/>
                    <a:p>
                      <a:pPr indent="0" lvl="0" marL="0" marR="0" rtl="0" algn="ctr">
                        <a:spcBef>
                          <a:spcPts val="0"/>
                        </a:spcBef>
                        <a:spcAft>
                          <a:spcPts val="0"/>
                        </a:spcAft>
                        <a:buClr>
                          <a:schemeClr val="dk1"/>
                        </a:buClr>
                        <a:buSzPts val="1500"/>
                        <a:buFont typeface="Calibri"/>
                        <a:buNone/>
                      </a:pPr>
                      <a:r>
                        <a:rPr b="1" lang="en-GB" sz="1500" u="none" cap="none" strike="noStrike"/>
                        <a:t>2</a:t>
                      </a:r>
                      <a:endParaRPr sz="1100"/>
                    </a:p>
                  </a:txBody>
                  <a:tcPr marT="68575" marB="68575" marR="68575" marL="68575"/>
                </a:tc>
              </a:tr>
              <a:tr h="334600">
                <a:tc>
                  <a:txBody>
                    <a:bodyPr/>
                    <a:lstStyle/>
                    <a:p>
                      <a:pPr indent="0" lvl="0" marL="0" marR="0" rtl="0" algn="l">
                        <a:spcBef>
                          <a:spcPts val="0"/>
                        </a:spcBef>
                        <a:spcAft>
                          <a:spcPts val="0"/>
                        </a:spcAft>
                        <a:buClr>
                          <a:schemeClr val="dk1"/>
                        </a:buClr>
                        <a:buSzPts val="1500"/>
                        <a:buFont typeface="Calibri"/>
                        <a:buNone/>
                      </a:pPr>
                      <a:r>
                        <a:rPr b="1" lang="en-GB" sz="1500" u="none" cap="none" strike="noStrike"/>
                        <a:t>0</a:t>
                      </a:r>
                      <a:endParaRPr sz="1100"/>
                    </a:p>
                  </a:txBody>
                  <a:tcPr marT="68575" marB="68575" marR="68575" marL="68575"/>
                </a:tc>
                <a:tc>
                  <a:txBody>
                    <a:bodyPr/>
                    <a:lstStyle/>
                    <a:p>
                      <a:pPr indent="0" lvl="0" marL="0" marR="0" rtl="0" algn="ctr">
                        <a:spcBef>
                          <a:spcPts val="0"/>
                        </a:spcBef>
                        <a:spcAft>
                          <a:spcPts val="0"/>
                        </a:spcAft>
                        <a:buClr>
                          <a:schemeClr val="dk1"/>
                        </a:buClr>
                        <a:buSzPts val="1500"/>
                        <a:buFont typeface="Calibri"/>
                        <a:buNone/>
                      </a:pPr>
                      <a:r>
                        <a:rPr b="1" lang="en-GB" sz="1500" u="none" cap="none" strike="noStrike"/>
                        <a:t>Oreo</a:t>
                      </a:r>
                      <a:endParaRPr sz="1100"/>
                    </a:p>
                  </a:txBody>
                  <a:tcPr marT="68575" marB="68575" marR="68575" marL="68575"/>
                </a:tc>
                <a:tc>
                  <a:txBody>
                    <a:bodyPr/>
                    <a:lstStyle/>
                    <a:p>
                      <a:pPr indent="0" lvl="0" marL="0" marR="0" rtl="0" algn="ctr">
                        <a:spcBef>
                          <a:spcPts val="0"/>
                        </a:spcBef>
                        <a:spcAft>
                          <a:spcPts val="0"/>
                        </a:spcAft>
                        <a:buClr>
                          <a:schemeClr val="dk1"/>
                        </a:buClr>
                        <a:buSzPts val="1500"/>
                        <a:buFont typeface="Calibri"/>
                        <a:buNone/>
                      </a:pPr>
                      <a:r>
                        <a:rPr b="1" lang="en-GB" sz="1500" u="none" cap="none" strike="noStrike"/>
                        <a:t>Potato Chips</a:t>
                      </a:r>
                      <a:endParaRPr sz="1100"/>
                    </a:p>
                  </a:txBody>
                  <a:tcPr marT="68575" marB="68575" marR="68575" marL="68575"/>
                </a:tc>
                <a:tc>
                  <a:txBody>
                    <a:bodyPr/>
                    <a:lstStyle/>
                    <a:p>
                      <a:pPr indent="0" lvl="0" marL="0" marR="0" rtl="0" algn="ctr">
                        <a:spcBef>
                          <a:spcPts val="0"/>
                        </a:spcBef>
                        <a:spcAft>
                          <a:spcPts val="0"/>
                        </a:spcAft>
                        <a:buClr>
                          <a:schemeClr val="dk1"/>
                        </a:buClr>
                        <a:buSzPts val="1500"/>
                        <a:buFont typeface="Calibri"/>
                        <a:buNone/>
                      </a:pPr>
                      <a:r>
                        <a:rPr b="1" lang="en-GB" sz="1500" u="none" cap="none" strike="noStrike"/>
                        <a:t>Twisties</a:t>
                      </a:r>
                      <a:endParaRPr b="1" sz="1500" u="none" cap="none" strike="noStrike"/>
                    </a:p>
                  </a:txBody>
                  <a:tcPr marT="68575" marB="68575" marR="68575" marL="68575"/>
                </a:tc>
              </a:tr>
              <a:tr h="334600">
                <a:tc>
                  <a:txBody>
                    <a:bodyPr/>
                    <a:lstStyle/>
                    <a:p>
                      <a:pPr indent="0" lvl="0" marL="0" marR="0" rtl="0" algn="l">
                        <a:spcBef>
                          <a:spcPts val="0"/>
                        </a:spcBef>
                        <a:spcAft>
                          <a:spcPts val="0"/>
                        </a:spcAft>
                        <a:buClr>
                          <a:schemeClr val="dk1"/>
                        </a:buClr>
                        <a:buSzPts val="1500"/>
                        <a:buFont typeface="Calibri"/>
                        <a:buNone/>
                      </a:pPr>
                      <a:r>
                        <a:rPr lang="en-GB" sz="1500" u="none" cap="none" strike="noStrike"/>
                        <a:t>1</a:t>
                      </a:r>
                      <a:endParaRPr sz="1100"/>
                    </a:p>
                  </a:txBody>
                  <a:tcPr marT="68575" marB="68575" marR="68575" marL="68575"/>
                </a:tc>
                <a:tc>
                  <a:txBody>
                    <a:bodyPr/>
                    <a:lstStyle/>
                    <a:p>
                      <a:pPr indent="0" lvl="0" marL="0" marR="0" rtl="0" algn="ctr">
                        <a:spcBef>
                          <a:spcPts val="0"/>
                        </a:spcBef>
                        <a:spcAft>
                          <a:spcPts val="0"/>
                        </a:spcAft>
                        <a:buClr>
                          <a:schemeClr val="dk1"/>
                        </a:buClr>
                        <a:buSzPts val="1500"/>
                        <a:buFont typeface="Calibri"/>
                        <a:buNone/>
                      </a:pPr>
                      <a:r>
                        <a:rPr b="1" lang="en-GB" sz="1500" u="none" cap="none" strike="noStrike"/>
                        <a:t>Kit Kat</a:t>
                      </a:r>
                      <a:endParaRPr sz="1100"/>
                    </a:p>
                  </a:txBody>
                  <a:tcPr marT="68575" marB="68575" marR="68575" marL="68575"/>
                </a:tc>
                <a:tc>
                  <a:txBody>
                    <a:bodyPr/>
                    <a:lstStyle/>
                    <a:p>
                      <a:pPr indent="0" lvl="0" marL="0" marR="0" rtl="0" algn="ctr">
                        <a:spcBef>
                          <a:spcPts val="0"/>
                        </a:spcBef>
                        <a:spcAft>
                          <a:spcPts val="0"/>
                        </a:spcAft>
                        <a:buClr>
                          <a:schemeClr val="dk1"/>
                        </a:buClr>
                        <a:buSzPts val="1500"/>
                        <a:buFont typeface="Calibri"/>
                        <a:buNone/>
                      </a:pPr>
                      <a:r>
                        <a:rPr b="1" lang="en-GB" sz="1500" u="none" cap="none" strike="noStrike"/>
                        <a:t>Hello Panda (Chocolate)</a:t>
                      </a:r>
                      <a:endParaRPr sz="1100"/>
                    </a:p>
                  </a:txBody>
                  <a:tcPr marT="68575" marB="68575" marR="68575" marL="68575"/>
                </a:tc>
                <a:tc>
                  <a:txBody>
                    <a:bodyPr/>
                    <a:lstStyle/>
                    <a:p>
                      <a:pPr indent="0" lvl="0" marL="0" marR="0" rtl="0" algn="ctr">
                        <a:spcBef>
                          <a:spcPts val="0"/>
                        </a:spcBef>
                        <a:spcAft>
                          <a:spcPts val="0"/>
                        </a:spcAft>
                        <a:buClr>
                          <a:schemeClr val="dk1"/>
                        </a:buClr>
                        <a:buSzPts val="1500"/>
                        <a:buFont typeface="Calibri"/>
                        <a:buNone/>
                      </a:pPr>
                      <a:r>
                        <a:rPr b="1" lang="en-GB" sz="1500" u="none" cap="none" strike="noStrike"/>
                        <a:t>Hello Panda (Strawberry)</a:t>
                      </a:r>
                      <a:endParaRPr sz="1100"/>
                    </a:p>
                  </a:txBody>
                  <a:tcPr marT="68575" marB="68575" marR="68575" marL="68575"/>
                </a:tc>
              </a:tr>
              <a:tr h="334600">
                <a:tc>
                  <a:txBody>
                    <a:bodyPr/>
                    <a:lstStyle/>
                    <a:p>
                      <a:pPr indent="0" lvl="0" marL="0" marR="0" rtl="0" algn="l">
                        <a:spcBef>
                          <a:spcPts val="0"/>
                        </a:spcBef>
                        <a:spcAft>
                          <a:spcPts val="0"/>
                        </a:spcAft>
                        <a:buClr>
                          <a:schemeClr val="dk1"/>
                        </a:buClr>
                        <a:buSzPts val="1500"/>
                        <a:buFont typeface="Calibri"/>
                        <a:buNone/>
                      </a:pPr>
                      <a:r>
                        <a:rPr b="1" lang="en-GB" sz="1500" u="none" cap="none" strike="noStrike"/>
                        <a:t>2</a:t>
                      </a:r>
                      <a:endParaRPr sz="1100"/>
                    </a:p>
                  </a:txBody>
                  <a:tcPr marT="68575" marB="68575" marR="68575" marL="68575"/>
                </a:tc>
                <a:tc>
                  <a:txBody>
                    <a:bodyPr/>
                    <a:lstStyle/>
                    <a:p>
                      <a:pPr indent="0" lvl="0" marL="0" marR="0" rtl="0" algn="ctr">
                        <a:spcBef>
                          <a:spcPts val="0"/>
                        </a:spcBef>
                        <a:spcAft>
                          <a:spcPts val="0"/>
                        </a:spcAft>
                        <a:buClr>
                          <a:schemeClr val="dk1"/>
                        </a:buClr>
                        <a:buSzPts val="1500"/>
                        <a:buFont typeface="Calibri"/>
                        <a:buNone/>
                      </a:pPr>
                      <a:r>
                        <a:rPr b="1" lang="en-GB" sz="1500" u="none" cap="none" strike="noStrike"/>
                        <a:t>OK Pocky</a:t>
                      </a:r>
                      <a:endParaRPr sz="1100"/>
                    </a:p>
                  </a:txBody>
                  <a:tcPr marT="68575" marB="68575" marR="68575" marL="68575"/>
                </a:tc>
                <a:tc>
                  <a:txBody>
                    <a:bodyPr/>
                    <a:lstStyle/>
                    <a:p>
                      <a:pPr indent="0" lvl="0" marL="0" marR="0" rtl="0" algn="ctr">
                        <a:spcBef>
                          <a:spcPts val="0"/>
                        </a:spcBef>
                        <a:spcAft>
                          <a:spcPts val="0"/>
                        </a:spcAft>
                        <a:buClr>
                          <a:schemeClr val="dk1"/>
                        </a:buClr>
                        <a:buSzPts val="1500"/>
                        <a:buFont typeface="Calibri"/>
                        <a:buNone/>
                      </a:pPr>
                      <a:r>
                        <a:rPr b="1" lang="en-GB" sz="1500" u="none" cap="none" strike="noStrike"/>
                        <a:t>Snickers</a:t>
                      </a:r>
                      <a:endParaRPr sz="1100"/>
                    </a:p>
                  </a:txBody>
                  <a:tcPr marT="68575" marB="68575" marR="68575" marL="68575"/>
                </a:tc>
                <a:tc>
                  <a:txBody>
                    <a:bodyPr/>
                    <a:lstStyle/>
                    <a:p>
                      <a:pPr indent="0" lvl="0" marL="0" marR="0" rtl="0" algn="ctr">
                        <a:spcBef>
                          <a:spcPts val="0"/>
                        </a:spcBef>
                        <a:spcAft>
                          <a:spcPts val="0"/>
                        </a:spcAft>
                        <a:buClr>
                          <a:schemeClr val="dk1"/>
                        </a:buClr>
                        <a:buSzPts val="1500"/>
                        <a:buFont typeface="Calibri"/>
                        <a:buNone/>
                      </a:pPr>
                      <a:r>
                        <a:rPr b="1" lang="en-GB" sz="1500" u="none" cap="none" strike="noStrike"/>
                        <a:t>Cup Noodle</a:t>
                      </a:r>
                      <a:endParaRPr sz="1100"/>
                    </a:p>
                  </a:txBody>
                  <a:tcPr marT="68575" marB="68575" marR="68575" marL="68575"/>
                </a:tc>
              </a:tr>
            </a:tbl>
          </a:graphicData>
        </a:graphic>
      </p:graphicFrame>
      <p:pic>
        <p:nvPicPr>
          <p:cNvPr id="564" name="Google Shape;564;p52"/>
          <p:cNvPicPr preferRelativeResize="0"/>
          <p:nvPr/>
        </p:nvPicPr>
        <p:blipFill rotWithShape="1">
          <a:blip r:embed="rId3">
            <a:alphaModFix/>
          </a:blip>
          <a:srcRect b="0" l="0" r="0" t="0"/>
          <a:stretch/>
        </p:blipFill>
        <p:spPr>
          <a:xfrm>
            <a:off x="7061689" y="0"/>
            <a:ext cx="3606910"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nvSpPr>
        <p:spPr>
          <a:xfrm>
            <a:off x="862419" y="1756239"/>
            <a:ext cx="8016900" cy="881700"/>
          </a:xfrm>
          <a:prstGeom prst="rect">
            <a:avLst/>
          </a:prstGeom>
          <a:noFill/>
          <a:ln>
            <a:noFill/>
          </a:ln>
        </p:spPr>
        <p:txBody>
          <a:bodyPr anchorCtr="0" anchor="t" bIns="34275" lIns="68575" spcFirstLastPara="1" rIns="68575" wrap="square" tIns="34275">
            <a:noAutofit/>
          </a:bodyPr>
          <a:lstStyle/>
          <a:p>
            <a:pPr indent="0" lvl="0" marL="0" marR="0" rtl="0" algn="ctr">
              <a:lnSpc>
                <a:spcPct val="80000"/>
              </a:lnSpc>
              <a:spcBef>
                <a:spcPts val="0"/>
              </a:spcBef>
              <a:spcAft>
                <a:spcPts val="0"/>
              </a:spcAft>
              <a:buNone/>
            </a:pPr>
            <a:r>
              <a:rPr b="1" lang="en-GB" sz="3300">
                <a:solidFill>
                  <a:srgbClr val="FF6600"/>
                </a:solidFill>
                <a:latin typeface="Lato"/>
                <a:ea typeface="Lato"/>
                <a:cs typeface="Lato"/>
                <a:sym typeface="Lato"/>
              </a:rPr>
              <a:t>Each time </a:t>
            </a:r>
            <a:r>
              <a:rPr lang="en-GB" sz="3300">
                <a:solidFill>
                  <a:schemeClr val="dk1"/>
                </a:solidFill>
                <a:latin typeface="Lato"/>
                <a:ea typeface="Lato"/>
                <a:cs typeface="Lato"/>
                <a:sym typeface="Lato"/>
              </a:rPr>
              <a:t>we perform a loop action, </a:t>
            </a:r>
            <a:endParaRPr sz="1100"/>
          </a:p>
          <a:p>
            <a:pPr indent="0" lvl="0" marL="0" marR="0" rtl="0" algn="ctr">
              <a:lnSpc>
                <a:spcPct val="80000"/>
              </a:lnSpc>
              <a:spcBef>
                <a:spcPts val="0"/>
              </a:spcBef>
              <a:spcAft>
                <a:spcPts val="0"/>
              </a:spcAft>
              <a:buNone/>
            </a:pPr>
            <a:r>
              <a:rPr lang="en-GB" sz="3300">
                <a:solidFill>
                  <a:schemeClr val="dk1"/>
                </a:solidFill>
                <a:latin typeface="Lato"/>
                <a:ea typeface="Lato"/>
                <a:cs typeface="Lato"/>
                <a:sym typeface="Lato"/>
              </a:rPr>
              <a:t>it is known as an iteration.</a:t>
            </a:r>
            <a:endParaRPr b="1" sz="3300">
              <a:solidFill>
                <a:schemeClr val="dk1"/>
              </a:solidFill>
              <a:latin typeface="Lato"/>
              <a:ea typeface="Lato"/>
              <a:cs typeface="Lato"/>
              <a:sym typeface="Lato"/>
            </a:endParaRPr>
          </a:p>
        </p:txBody>
      </p:sp>
      <p:sp>
        <p:nvSpPr>
          <p:cNvPr id="103" name="Google Shape;103;p17"/>
          <p:cNvSpPr/>
          <p:nvPr/>
        </p:nvSpPr>
        <p:spPr>
          <a:xfrm>
            <a:off x="1335785" y="374176"/>
            <a:ext cx="1315500" cy="363000"/>
          </a:xfrm>
          <a:prstGeom prst="rect">
            <a:avLst/>
          </a:prstGeom>
          <a:solidFill>
            <a:srgbClr val="0B1D3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4" name="Google Shape;104;p17"/>
          <p:cNvSpPr txBox="1"/>
          <p:nvPr/>
        </p:nvSpPr>
        <p:spPr>
          <a:xfrm>
            <a:off x="904856" y="425998"/>
            <a:ext cx="21546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Lato"/>
                <a:ea typeface="Lato"/>
                <a:cs typeface="Lato"/>
                <a:sym typeface="Lato"/>
              </a:rPr>
              <a:t>DEFINITION</a:t>
            </a:r>
            <a:endParaRPr sz="1100"/>
          </a:p>
        </p:txBody>
      </p:sp>
      <p:sp>
        <p:nvSpPr>
          <p:cNvPr id="105" name="Google Shape;105;p17"/>
          <p:cNvSpPr txBox="1"/>
          <p:nvPr/>
        </p:nvSpPr>
        <p:spPr>
          <a:xfrm>
            <a:off x="2387354" y="2638018"/>
            <a:ext cx="4967100" cy="261600"/>
          </a:xfrm>
          <a:prstGeom prst="rect">
            <a:avLst/>
          </a:prstGeom>
          <a:noFill/>
          <a:ln>
            <a:noFill/>
          </a:ln>
        </p:spPr>
        <p:txBody>
          <a:bodyPr anchorCtr="0" anchor="t" bIns="34275" lIns="68575" spcFirstLastPara="1" rIns="68575" wrap="square" tIns="34275">
            <a:noAutofit/>
          </a:bodyPr>
          <a:lstStyle/>
          <a:p>
            <a:pPr indent="0" lvl="0" marL="0" marR="0" rtl="0" algn="ctr">
              <a:lnSpc>
                <a:spcPct val="80000"/>
              </a:lnSpc>
              <a:spcBef>
                <a:spcPts val="0"/>
              </a:spcBef>
              <a:spcAft>
                <a:spcPts val="0"/>
              </a:spcAft>
              <a:buNone/>
            </a:pPr>
            <a:r>
              <a:rPr lang="en-GB" sz="1500">
                <a:solidFill>
                  <a:schemeClr val="dk1"/>
                </a:solidFill>
                <a:latin typeface="Lato"/>
                <a:ea typeface="Lato"/>
                <a:cs typeface="Lato"/>
                <a:sym typeface="Lato"/>
              </a:rPr>
              <a:t>Loops Repeats tasks while condition(s) is/are met</a:t>
            </a:r>
            <a:endParaRPr b="1" i="1" sz="1500">
              <a:solidFill>
                <a:schemeClr val="dk1"/>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568" name="Shape 568"/>
        <p:cNvGrpSpPr/>
        <p:nvPr/>
      </p:nvGrpSpPr>
      <p:grpSpPr>
        <a:xfrm>
          <a:off x="0" y="0"/>
          <a:ext cx="0" cy="0"/>
          <a:chOff x="0" y="0"/>
          <a:chExt cx="0" cy="0"/>
        </a:xfrm>
      </p:grpSpPr>
      <p:sp>
        <p:nvSpPr>
          <p:cNvPr id="569" name="Google Shape;569;p53"/>
          <p:cNvSpPr txBox="1"/>
          <p:nvPr/>
        </p:nvSpPr>
        <p:spPr>
          <a:xfrm>
            <a:off x="2661049" y="2266725"/>
            <a:ext cx="3486000" cy="800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GB" sz="2600">
                <a:solidFill>
                  <a:schemeClr val="lt1"/>
                </a:solidFill>
                <a:latin typeface="Montserrat"/>
                <a:ea typeface="Montserrat"/>
                <a:cs typeface="Montserrat"/>
                <a:sym typeface="Montserrat"/>
              </a:rPr>
              <a:t>Associative Arrays</a:t>
            </a:r>
            <a:endParaRPr b="1" sz="2600">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b="1" sz="2600">
              <a:solidFill>
                <a:schemeClr val="lt1"/>
              </a:solidFill>
              <a:latin typeface="Montserrat"/>
              <a:ea typeface="Montserrat"/>
              <a:cs typeface="Montserrat"/>
              <a:sym typeface="Montserrat"/>
            </a:endParaRPr>
          </a:p>
        </p:txBody>
      </p:sp>
      <p:pic>
        <p:nvPicPr>
          <p:cNvPr id="570" name="Google Shape;570;p53"/>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pic>
        <p:nvPicPr>
          <p:cNvPr id="571" name="Google Shape;571;p53"/>
          <p:cNvPicPr preferRelativeResize="0"/>
          <p:nvPr/>
        </p:nvPicPr>
        <p:blipFill rotWithShape="1">
          <a:blip r:embed="rId4">
            <a:alphaModFix/>
          </a:blip>
          <a:srcRect b="0" l="0" r="0" t="0"/>
          <a:stretch/>
        </p:blipFill>
        <p:spPr>
          <a:xfrm>
            <a:off x="2450125" y="2092038"/>
            <a:ext cx="210933" cy="21093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5" name="Shape 575"/>
        <p:cNvGrpSpPr/>
        <p:nvPr/>
      </p:nvGrpSpPr>
      <p:grpSpPr>
        <a:xfrm>
          <a:off x="0" y="0"/>
          <a:ext cx="0" cy="0"/>
          <a:chOff x="0" y="0"/>
          <a:chExt cx="0" cy="0"/>
        </a:xfrm>
      </p:grpSpPr>
      <p:sp>
        <p:nvSpPr>
          <p:cNvPr id="576" name="Google Shape;576;p54"/>
          <p:cNvSpPr txBox="1"/>
          <p:nvPr>
            <p:ph type="title"/>
          </p:nvPr>
        </p:nvSpPr>
        <p:spPr>
          <a:xfrm>
            <a:off x="1076098" y="680129"/>
            <a:ext cx="6172200" cy="856200"/>
          </a:xfrm>
          <a:prstGeom prst="rect">
            <a:avLst/>
          </a:prstGeom>
          <a:noFill/>
          <a:ln>
            <a:noFill/>
          </a:ln>
        </p:spPr>
        <p:txBody>
          <a:bodyPr anchorCtr="0" anchor="b" bIns="68575" lIns="68575" spcFirstLastPara="1" rIns="68575" wrap="square" tIns="68575">
            <a:normAutofit/>
          </a:bodyPr>
          <a:lstStyle/>
          <a:p>
            <a:pPr indent="0" lvl="0" marL="0" rtl="0" algn="l">
              <a:lnSpc>
                <a:spcPct val="90000"/>
              </a:lnSpc>
              <a:spcBef>
                <a:spcPts val="0"/>
              </a:spcBef>
              <a:spcAft>
                <a:spcPts val="0"/>
              </a:spcAft>
              <a:buClr>
                <a:schemeClr val="dk1"/>
              </a:buClr>
              <a:buSzPts val="4500"/>
              <a:buFont typeface="Gill Sans"/>
              <a:buNone/>
            </a:pPr>
            <a:r>
              <a:rPr lang="en-GB" sz="4500">
                <a:latin typeface="Gill Sans"/>
                <a:ea typeface="Gill Sans"/>
                <a:cs typeface="Gill Sans"/>
                <a:sym typeface="Gill Sans"/>
              </a:rPr>
              <a:t>Associative Arrays</a:t>
            </a:r>
            <a:endParaRPr/>
          </a:p>
        </p:txBody>
      </p:sp>
      <p:sp>
        <p:nvSpPr>
          <p:cNvPr id="577" name="Google Shape;577;p54"/>
          <p:cNvSpPr txBox="1"/>
          <p:nvPr>
            <p:ph idx="1" type="body"/>
          </p:nvPr>
        </p:nvSpPr>
        <p:spPr>
          <a:xfrm>
            <a:off x="1076098" y="1536254"/>
            <a:ext cx="7049400" cy="2598900"/>
          </a:xfrm>
          <a:prstGeom prst="rect">
            <a:avLst/>
          </a:prstGeom>
          <a:noFill/>
          <a:ln>
            <a:noFill/>
          </a:ln>
        </p:spPr>
        <p:txBody>
          <a:bodyPr anchorCtr="0" anchor="t" bIns="68575" lIns="68575" spcFirstLastPara="1" rIns="68575" wrap="square" tIns="68575">
            <a:normAutofit/>
          </a:bodyPr>
          <a:lstStyle/>
          <a:p>
            <a:pPr indent="0" lvl="0" marL="25400" rtl="0" algn="l">
              <a:lnSpc>
                <a:spcPct val="90000"/>
              </a:lnSpc>
              <a:spcBef>
                <a:spcPts val="0"/>
              </a:spcBef>
              <a:spcAft>
                <a:spcPts val="0"/>
              </a:spcAft>
              <a:buClr>
                <a:schemeClr val="dk1"/>
              </a:buClr>
              <a:buSzPts val="2700"/>
              <a:buNone/>
            </a:pPr>
            <a:r>
              <a:rPr lang="en-GB" sz="2700"/>
              <a:t>Normal arrays use </a:t>
            </a:r>
            <a:r>
              <a:rPr b="1" i="1" lang="en-GB" sz="2700">
                <a:solidFill>
                  <a:srgbClr val="FB6F7A"/>
                </a:solidFill>
              </a:rPr>
              <a:t>integers</a:t>
            </a:r>
            <a:r>
              <a:rPr i="1" lang="en-GB" sz="2700">
                <a:solidFill>
                  <a:srgbClr val="FB6F7A"/>
                </a:solidFill>
              </a:rPr>
              <a:t> </a:t>
            </a:r>
            <a:r>
              <a:rPr lang="en-GB" sz="2700"/>
              <a:t>as the index or subscript.</a:t>
            </a:r>
            <a:endParaRPr/>
          </a:p>
          <a:p>
            <a:pPr indent="0" lvl="0" marL="25400" rtl="0" algn="l">
              <a:lnSpc>
                <a:spcPct val="90000"/>
              </a:lnSpc>
              <a:spcBef>
                <a:spcPts val="0"/>
              </a:spcBef>
              <a:spcAft>
                <a:spcPts val="0"/>
              </a:spcAft>
              <a:buClr>
                <a:schemeClr val="dk1"/>
              </a:buClr>
              <a:buSzPts val="2700"/>
              <a:buNone/>
            </a:pPr>
            <a:r>
              <a:t/>
            </a:r>
            <a:endParaRPr sz="2700"/>
          </a:p>
          <a:p>
            <a:pPr indent="0" lvl="0" marL="25400" rtl="0" algn="l">
              <a:lnSpc>
                <a:spcPct val="90000"/>
              </a:lnSpc>
              <a:spcBef>
                <a:spcPts val="0"/>
              </a:spcBef>
              <a:spcAft>
                <a:spcPts val="0"/>
              </a:spcAft>
              <a:buClr>
                <a:schemeClr val="dk1"/>
              </a:buClr>
              <a:buSzPts val="2700"/>
              <a:buNone/>
            </a:pPr>
            <a:r>
              <a:rPr lang="en-GB" sz="2700"/>
              <a:t>Associative arrays use </a:t>
            </a:r>
            <a:r>
              <a:rPr b="1" i="1" lang="en-GB" sz="2700">
                <a:solidFill>
                  <a:srgbClr val="FB6F7A"/>
                </a:solidFill>
              </a:rPr>
              <a:t>strings</a:t>
            </a:r>
            <a:r>
              <a:rPr lang="en-GB" sz="2700">
                <a:solidFill>
                  <a:srgbClr val="FB6F7A"/>
                </a:solidFill>
              </a:rPr>
              <a:t> </a:t>
            </a:r>
            <a:r>
              <a:rPr lang="en-GB" sz="2700"/>
              <a:t>as the index </a:t>
            </a:r>
            <a:endParaRPr sz="2700"/>
          </a:p>
          <a:p>
            <a:pPr indent="0" lvl="0" marL="25400" rtl="0" algn="l">
              <a:lnSpc>
                <a:spcPct val="90000"/>
              </a:lnSpc>
              <a:spcBef>
                <a:spcPts val="0"/>
              </a:spcBef>
              <a:spcAft>
                <a:spcPts val="1200"/>
              </a:spcAft>
              <a:buClr>
                <a:schemeClr val="dk1"/>
              </a:buClr>
              <a:buSzPts val="2700"/>
              <a:buNone/>
            </a:pPr>
            <a:r>
              <a:rPr lang="en-GB" sz="2700"/>
              <a:t>In an associative array, the </a:t>
            </a:r>
            <a:r>
              <a:rPr b="1" lang="en-GB" sz="2700">
                <a:solidFill>
                  <a:srgbClr val="FB6F7A"/>
                </a:solidFill>
              </a:rPr>
              <a:t>index or subscript </a:t>
            </a:r>
            <a:r>
              <a:rPr lang="en-GB" sz="2700"/>
              <a:t>is often known as the </a:t>
            </a:r>
            <a:r>
              <a:rPr b="1" i="1" lang="en-GB" sz="2700">
                <a:solidFill>
                  <a:srgbClr val="00B498"/>
                </a:solidFill>
              </a:rPr>
              <a:t>key</a:t>
            </a:r>
            <a:r>
              <a:rPr b="1" lang="en-GB" sz="2700">
                <a:solidFill>
                  <a:srgbClr val="00B498"/>
                </a:solidFill>
              </a:rPr>
              <a:t>.</a:t>
            </a:r>
            <a:endParaRPr/>
          </a:p>
        </p:txBody>
      </p:sp>
      <p:sp>
        <p:nvSpPr>
          <p:cNvPr id="578" name="Google Shape;578;p54"/>
          <p:cNvSpPr txBox="1"/>
          <p:nvPr/>
        </p:nvSpPr>
        <p:spPr>
          <a:xfrm>
            <a:off x="4830418" y="4621696"/>
            <a:ext cx="3902700" cy="300300"/>
          </a:xfrm>
          <a:prstGeom prst="rect">
            <a:avLst/>
          </a:prstGeom>
          <a:noFill/>
          <a:ln>
            <a:noFill/>
          </a:ln>
        </p:spPr>
        <p:txBody>
          <a:bodyPr anchorCtr="0" anchor="t" bIns="34275" lIns="68575" spcFirstLastPara="1" rIns="68575" wrap="square" tIns="34275">
            <a:noAutofit/>
          </a:bodyPr>
          <a:lstStyle/>
          <a:p>
            <a:pPr indent="0" lvl="0" marL="25400" marR="0" rtl="0" algn="l">
              <a:spcBef>
                <a:spcPts val="0"/>
              </a:spcBef>
              <a:spcAft>
                <a:spcPts val="0"/>
              </a:spcAft>
              <a:buNone/>
            </a:pPr>
            <a:r>
              <a:rPr lang="en-GB" sz="1500">
                <a:solidFill>
                  <a:schemeClr val="dk1"/>
                </a:solidFill>
                <a:latin typeface="Calibri"/>
                <a:ea typeface="Calibri"/>
                <a:cs typeface="Calibri"/>
                <a:sym typeface="Calibri"/>
              </a:rPr>
              <a:t>Further Reading: </a:t>
            </a:r>
            <a:r>
              <a:rPr i="1" lang="en-GB" sz="1500">
                <a:solidFill>
                  <a:schemeClr val="dk1"/>
                </a:solidFill>
                <a:latin typeface="Calibri"/>
                <a:ea typeface="Calibri"/>
                <a:cs typeface="Calibri"/>
                <a:sym typeface="Calibri"/>
              </a:rPr>
              <a:t>Simply JavaScript, </a:t>
            </a:r>
            <a:r>
              <a:rPr lang="en-GB" sz="1500">
                <a:solidFill>
                  <a:schemeClr val="dk1"/>
                </a:solidFill>
                <a:latin typeface="Calibri"/>
                <a:ea typeface="Calibri"/>
                <a:cs typeface="Calibri"/>
                <a:sym typeface="Calibri"/>
              </a:rPr>
              <a:t>Page 34 - 35</a:t>
            </a:r>
            <a:endParaRPr sz="11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2" name="Shape 582"/>
        <p:cNvGrpSpPr/>
        <p:nvPr/>
      </p:nvGrpSpPr>
      <p:grpSpPr>
        <a:xfrm>
          <a:off x="0" y="0"/>
          <a:ext cx="0" cy="0"/>
          <a:chOff x="0" y="0"/>
          <a:chExt cx="0" cy="0"/>
        </a:xfrm>
      </p:grpSpPr>
      <p:sp>
        <p:nvSpPr>
          <p:cNvPr id="583" name="Google Shape;583;p55"/>
          <p:cNvSpPr txBox="1"/>
          <p:nvPr>
            <p:ph type="title"/>
          </p:nvPr>
        </p:nvSpPr>
        <p:spPr>
          <a:xfrm>
            <a:off x="318052" y="925738"/>
            <a:ext cx="6172200" cy="856200"/>
          </a:xfrm>
          <a:prstGeom prst="rect">
            <a:avLst/>
          </a:prstGeom>
          <a:noFill/>
          <a:ln>
            <a:noFill/>
          </a:ln>
        </p:spPr>
        <p:txBody>
          <a:bodyPr anchorCtr="0" anchor="b" bIns="68575" lIns="68575" spcFirstLastPara="1" rIns="68575" wrap="square" tIns="68575">
            <a:normAutofit/>
          </a:bodyPr>
          <a:lstStyle/>
          <a:p>
            <a:pPr indent="0" lvl="0" marL="0" rtl="0" algn="l">
              <a:lnSpc>
                <a:spcPct val="90000"/>
              </a:lnSpc>
              <a:spcBef>
                <a:spcPts val="0"/>
              </a:spcBef>
              <a:spcAft>
                <a:spcPts val="0"/>
              </a:spcAft>
              <a:buClr>
                <a:srgbClr val="FB6F7A"/>
              </a:buClr>
              <a:buSzPts val="3600"/>
              <a:buFont typeface="Gill Sans"/>
              <a:buNone/>
            </a:pPr>
            <a:r>
              <a:rPr lang="en-GB" sz="3600">
                <a:solidFill>
                  <a:srgbClr val="FB6F7A"/>
                </a:solidFill>
                <a:latin typeface="Gill Sans"/>
                <a:ea typeface="Gill Sans"/>
                <a:cs typeface="Gill Sans"/>
                <a:sym typeface="Gill Sans"/>
              </a:rPr>
              <a:t>How to use Associative Array</a:t>
            </a:r>
            <a:endParaRPr/>
          </a:p>
        </p:txBody>
      </p:sp>
      <p:sp>
        <p:nvSpPr>
          <p:cNvPr id="584" name="Google Shape;584;p55"/>
          <p:cNvSpPr txBox="1"/>
          <p:nvPr>
            <p:ph idx="1" type="body"/>
          </p:nvPr>
        </p:nvSpPr>
        <p:spPr>
          <a:xfrm>
            <a:off x="318052" y="1781863"/>
            <a:ext cx="8826000" cy="2598900"/>
          </a:xfrm>
          <a:prstGeom prst="rect">
            <a:avLst/>
          </a:prstGeom>
          <a:noFill/>
          <a:ln>
            <a:noFill/>
          </a:ln>
        </p:spPr>
        <p:txBody>
          <a:bodyPr anchorCtr="0" anchor="t" bIns="68575" lIns="68575" spcFirstLastPara="1" rIns="68575" wrap="square" tIns="68575">
            <a:normAutofit/>
          </a:bodyPr>
          <a:lstStyle/>
          <a:p>
            <a:pPr indent="0" lvl="0" marL="0" rtl="0" algn="l">
              <a:lnSpc>
                <a:spcPct val="90000"/>
              </a:lnSpc>
              <a:spcBef>
                <a:spcPts val="0"/>
              </a:spcBef>
              <a:spcAft>
                <a:spcPts val="0"/>
              </a:spcAft>
              <a:buClr>
                <a:schemeClr val="dk1"/>
              </a:buClr>
              <a:buSzPts val="2700"/>
              <a:buNone/>
            </a:pPr>
            <a:r>
              <a:rPr lang="en-GB" sz="2700"/>
              <a:t>Simply use a string as the index instead of a number:</a:t>
            </a:r>
            <a:endParaRPr/>
          </a:p>
          <a:p>
            <a:pPr indent="0" lvl="0" marL="0" rtl="0" algn="l">
              <a:lnSpc>
                <a:spcPct val="90000"/>
              </a:lnSpc>
              <a:spcBef>
                <a:spcPts val="0"/>
              </a:spcBef>
              <a:spcAft>
                <a:spcPts val="0"/>
              </a:spcAft>
              <a:buClr>
                <a:schemeClr val="dk1"/>
              </a:buClr>
              <a:buSzPts val="2700"/>
              <a:buNone/>
            </a:pPr>
            <a:r>
              <a:rPr b="1" lang="en-GB" sz="2700">
                <a:latin typeface="Courier New"/>
                <a:ea typeface="Courier New"/>
                <a:cs typeface="Courier New"/>
                <a:sym typeface="Courier New"/>
              </a:rPr>
              <a:t>let country_codes = [];</a:t>
            </a:r>
            <a:endParaRPr/>
          </a:p>
          <a:p>
            <a:pPr indent="0" lvl="0" marL="0" rtl="0" algn="l">
              <a:lnSpc>
                <a:spcPct val="90000"/>
              </a:lnSpc>
              <a:spcBef>
                <a:spcPts val="0"/>
              </a:spcBef>
              <a:spcAft>
                <a:spcPts val="0"/>
              </a:spcAft>
              <a:buClr>
                <a:schemeClr val="dk1"/>
              </a:buClr>
              <a:buSzPts val="2700"/>
              <a:buNone/>
            </a:pPr>
            <a:r>
              <a:rPr b="1" lang="en-GB" sz="2700">
                <a:latin typeface="Courier New"/>
                <a:ea typeface="Courier New"/>
                <a:cs typeface="Courier New"/>
                <a:sym typeface="Courier New"/>
              </a:rPr>
              <a:t>country_codes</a:t>
            </a:r>
            <a:r>
              <a:rPr b="1" lang="en-GB" sz="2700">
                <a:solidFill>
                  <a:srgbClr val="FB6F7A"/>
                </a:solidFill>
                <a:latin typeface="Courier New"/>
                <a:ea typeface="Courier New"/>
                <a:cs typeface="Courier New"/>
                <a:sym typeface="Courier New"/>
              </a:rPr>
              <a:t>["sg"] </a:t>
            </a:r>
            <a:r>
              <a:rPr b="1" lang="en-GB" sz="2700">
                <a:latin typeface="Courier New"/>
                <a:ea typeface="Courier New"/>
                <a:cs typeface="Courier New"/>
                <a:sym typeface="Courier New"/>
              </a:rPr>
              <a:t>= "Singapore";</a:t>
            </a:r>
            <a:endParaRPr/>
          </a:p>
          <a:p>
            <a:pPr indent="0" lvl="0" marL="0" rtl="0" algn="l">
              <a:lnSpc>
                <a:spcPct val="90000"/>
              </a:lnSpc>
              <a:spcBef>
                <a:spcPts val="0"/>
              </a:spcBef>
              <a:spcAft>
                <a:spcPts val="1200"/>
              </a:spcAft>
              <a:buClr>
                <a:schemeClr val="dk1"/>
              </a:buClr>
              <a:buSzPts val="2700"/>
              <a:buNone/>
            </a:pPr>
            <a:r>
              <a:rPr b="1" lang="en-GB" sz="2700">
                <a:latin typeface="Courier New"/>
                <a:ea typeface="Courier New"/>
                <a:cs typeface="Courier New"/>
                <a:sym typeface="Courier New"/>
              </a:rPr>
              <a:t>country_codes</a:t>
            </a:r>
            <a:r>
              <a:rPr b="1" lang="en-GB" sz="2700">
                <a:solidFill>
                  <a:srgbClr val="FB6F7A"/>
                </a:solidFill>
                <a:latin typeface="Courier New"/>
                <a:ea typeface="Courier New"/>
                <a:cs typeface="Courier New"/>
                <a:sym typeface="Courier New"/>
              </a:rPr>
              <a:t>["uk"] </a:t>
            </a:r>
            <a:r>
              <a:rPr b="1" lang="en-GB" sz="2700">
                <a:latin typeface="Courier New"/>
                <a:ea typeface="Courier New"/>
                <a:cs typeface="Courier New"/>
                <a:sym typeface="Courier New"/>
              </a:rPr>
              <a:t>= "United Kingdoms";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588" name="Shape 588"/>
        <p:cNvGrpSpPr/>
        <p:nvPr/>
      </p:nvGrpSpPr>
      <p:grpSpPr>
        <a:xfrm>
          <a:off x="0" y="0"/>
          <a:ext cx="0" cy="0"/>
          <a:chOff x="0" y="0"/>
          <a:chExt cx="0" cy="0"/>
        </a:xfrm>
      </p:grpSpPr>
      <p:sp>
        <p:nvSpPr>
          <p:cNvPr id="589" name="Google Shape;589;p56"/>
          <p:cNvSpPr txBox="1"/>
          <p:nvPr/>
        </p:nvSpPr>
        <p:spPr>
          <a:xfrm>
            <a:off x="2661049" y="226672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GB" sz="2600">
                <a:solidFill>
                  <a:schemeClr val="lt1"/>
                </a:solidFill>
                <a:latin typeface="Montserrat"/>
                <a:ea typeface="Montserrat"/>
                <a:cs typeface="Montserrat"/>
                <a:sym typeface="Montserrat"/>
              </a:rPr>
              <a:t>Functions</a:t>
            </a:r>
            <a:endParaRPr b="1" sz="2600">
              <a:solidFill>
                <a:schemeClr val="lt1"/>
              </a:solidFill>
              <a:latin typeface="Montserrat"/>
              <a:ea typeface="Montserrat"/>
              <a:cs typeface="Montserrat"/>
              <a:sym typeface="Montserrat"/>
            </a:endParaRPr>
          </a:p>
        </p:txBody>
      </p:sp>
      <p:pic>
        <p:nvPicPr>
          <p:cNvPr id="590" name="Google Shape;590;p56"/>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pic>
        <p:nvPicPr>
          <p:cNvPr id="591" name="Google Shape;591;p56"/>
          <p:cNvPicPr preferRelativeResize="0"/>
          <p:nvPr/>
        </p:nvPicPr>
        <p:blipFill rotWithShape="1">
          <a:blip r:embed="rId4">
            <a:alphaModFix/>
          </a:blip>
          <a:srcRect b="0" l="0" r="0" t="0"/>
          <a:stretch/>
        </p:blipFill>
        <p:spPr>
          <a:xfrm>
            <a:off x="2450125" y="2092038"/>
            <a:ext cx="210933" cy="21093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7"/>
          <p:cNvSpPr txBox="1"/>
          <p:nvPr/>
        </p:nvSpPr>
        <p:spPr>
          <a:xfrm>
            <a:off x="1825525" y="1278750"/>
            <a:ext cx="14115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600">
                <a:solidFill>
                  <a:schemeClr val="dk1"/>
                </a:solidFill>
              </a:rPr>
              <a:t>👩🏻‍💻</a:t>
            </a:r>
            <a:endParaRPr sz="4500"/>
          </a:p>
        </p:txBody>
      </p:sp>
      <p:sp>
        <p:nvSpPr>
          <p:cNvPr id="597" name="Google Shape;597;p57"/>
          <p:cNvSpPr txBox="1"/>
          <p:nvPr/>
        </p:nvSpPr>
        <p:spPr>
          <a:xfrm>
            <a:off x="1774650" y="1956025"/>
            <a:ext cx="55947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1"/>
                </a:solidFill>
                <a:latin typeface="Calibri"/>
                <a:ea typeface="Calibri"/>
                <a:cs typeface="Calibri"/>
                <a:sym typeface="Calibri"/>
              </a:rPr>
              <a:t>If I ask you to build a system that does the entry each time a student logs in, would it be helpful writing a code for adding this entry for each student individually and also everytime he/she logins in?</a:t>
            </a:r>
            <a:endParaRPr b="1" sz="2000">
              <a:latin typeface="Calibri"/>
              <a:ea typeface="Calibri"/>
              <a:cs typeface="Calibri"/>
              <a:sym typeface="Calibri"/>
            </a:endParaRPr>
          </a:p>
        </p:txBody>
      </p:sp>
      <p:sp>
        <p:nvSpPr>
          <p:cNvPr id="598" name="Google Shape;598;p57"/>
          <p:cNvSpPr txBox="1"/>
          <p:nvPr/>
        </p:nvSpPr>
        <p:spPr>
          <a:xfrm>
            <a:off x="2828999" y="57007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Functions</a:t>
            </a:r>
            <a:endParaRPr sz="800">
              <a:solidFill>
                <a:srgbClr val="3B41C9"/>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8"/>
          <p:cNvSpPr txBox="1"/>
          <p:nvPr/>
        </p:nvSpPr>
        <p:spPr>
          <a:xfrm>
            <a:off x="1825525" y="1278750"/>
            <a:ext cx="14115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4600">
                <a:solidFill>
                  <a:schemeClr val="dk1"/>
                </a:solidFill>
              </a:rPr>
              <a:t>👩🏻‍💻</a:t>
            </a:r>
            <a:endParaRPr sz="4500"/>
          </a:p>
        </p:txBody>
      </p:sp>
      <p:sp>
        <p:nvSpPr>
          <p:cNvPr id="604" name="Google Shape;604;p58"/>
          <p:cNvSpPr txBox="1"/>
          <p:nvPr/>
        </p:nvSpPr>
        <p:spPr>
          <a:xfrm>
            <a:off x="1774650" y="1956025"/>
            <a:ext cx="55947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1"/>
                </a:solidFill>
                <a:latin typeface="Calibri"/>
                <a:ea typeface="Calibri"/>
                <a:cs typeface="Calibri"/>
                <a:sym typeface="Calibri"/>
              </a:rPr>
              <a:t>Writing code for the same task again and again can cause readability issue, prone to error, hard to maintain and debug.</a:t>
            </a:r>
            <a:endParaRPr sz="2000">
              <a:solidFill>
                <a:schemeClr val="dk1"/>
              </a:solidFill>
              <a:latin typeface="Calibri"/>
              <a:ea typeface="Calibri"/>
              <a:cs typeface="Calibri"/>
              <a:sym typeface="Calibri"/>
            </a:endParaRPr>
          </a:p>
          <a:p>
            <a:pPr indent="0" lvl="0" marL="0" rtl="0" algn="l">
              <a:spcBef>
                <a:spcPts val="0"/>
              </a:spcBef>
              <a:spcAft>
                <a:spcPts val="0"/>
              </a:spcAft>
              <a:buNone/>
            </a:pPr>
            <a:r>
              <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lang="en-GB" sz="2000">
                <a:solidFill>
                  <a:schemeClr val="dk1"/>
                </a:solidFill>
                <a:latin typeface="Calibri"/>
                <a:ea typeface="Calibri"/>
                <a:cs typeface="Calibri"/>
                <a:sym typeface="Calibri"/>
              </a:rPr>
              <a:t>We got </a:t>
            </a:r>
            <a:r>
              <a:rPr b="1" lang="en-GB" sz="2000">
                <a:solidFill>
                  <a:schemeClr val="dk1"/>
                </a:solidFill>
                <a:latin typeface="Calibri"/>
                <a:ea typeface="Calibri"/>
                <a:cs typeface="Calibri"/>
                <a:sym typeface="Calibri"/>
              </a:rPr>
              <a:t>functions</a:t>
            </a:r>
            <a:r>
              <a:rPr lang="en-GB" sz="2000">
                <a:solidFill>
                  <a:schemeClr val="dk1"/>
                </a:solidFill>
                <a:latin typeface="Calibri"/>
                <a:ea typeface="Calibri"/>
                <a:cs typeface="Calibri"/>
                <a:sym typeface="Calibri"/>
              </a:rPr>
              <a:t> as our savior 🥰</a:t>
            </a:r>
            <a:endParaRPr sz="2000">
              <a:solidFill>
                <a:schemeClr val="dk1"/>
              </a:solidFill>
              <a:latin typeface="Calibri"/>
              <a:ea typeface="Calibri"/>
              <a:cs typeface="Calibri"/>
              <a:sym typeface="Calibri"/>
            </a:endParaRPr>
          </a:p>
        </p:txBody>
      </p:sp>
      <p:sp>
        <p:nvSpPr>
          <p:cNvPr id="605" name="Google Shape;605;p58"/>
          <p:cNvSpPr txBox="1"/>
          <p:nvPr/>
        </p:nvSpPr>
        <p:spPr>
          <a:xfrm>
            <a:off x="2828999" y="57007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Functions</a:t>
            </a:r>
            <a:endParaRPr sz="800">
              <a:solidFill>
                <a:srgbClr val="3B41C9"/>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242C"/>
        </a:solidFill>
      </p:bgPr>
    </p:bg>
    <p:spTree>
      <p:nvGrpSpPr>
        <p:cNvPr id="609" name="Shape 609"/>
        <p:cNvGrpSpPr/>
        <p:nvPr/>
      </p:nvGrpSpPr>
      <p:grpSpPr>
        <a:xfrm>
          <a:off x="0" y="0"/>
          <a:ext cx="0" cy="0"/>
          <a:chOff x="0" y="0"/>
          <a:chExt cx="0" cy="0"/>
        </a:xfrm>
      </p:grpSpPr>
      <p:sp>
        <p:nvSpPr>
          <p:cNvPr id="610" name="Google Shape;610;p59"/>
          <p:cNvSpPr txBox="1"/>
          <p:nvPr/>
        </p:nvSpPr>
        <p:spPr>
          <a:xfrm>
            <a:off x="481325" y="1145875"/>
            <a:ext cx="2393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Calibri"/>
                <a:ea typeface="Calibri"/>
                <a:cs typeface="Calibri"/>
                <a:sym typeface="Calibri"/>
              </a:rPr>
              <a:t>Functions are a block of code to perform a specific task. </a:t>
            </a:r>
            <a:endParaRPr>
              <a:solidFill>
                <a:schemeClr val="lt1"/>
              </a:solidFill>
              <a:latin typeface="Calibri"/>
              <a:ea typeface="Calibri"/>
              <a:cs typeface="Calibri"/>
              <a:sym typeface="Calibri"/>
            </a:endParaRPr>
          </a:p>
          <a:p>
            <a:pPr indent="0" lvl="0" marL="0" rtl="0" algn="l">
              <a:spcBef>
                <a:spcPts val="0"/>
              </a:spcBef>
              <a:spcAft>
                <a:spcPts val="0"/>
              </a:spcAft>
              <a:buNone/>
            </a:pPr>
            <a:r>
              <a:t/>
            </a:r>
            <a:endParaRPr>
              <a:solidFill>
                <a:schemeClr val="lt1"/>
              </a:solidFill>
              <a:latin typeface="Calibri"/>
              <a:ea typeface="Calibri"/>
              <a:cs typeface="Calibri"/>
              <a:sym typeface="Calibri"/>
            </a:endParaRPr>
          </a:p>
          <a:p>
            <a:pPr indent="0" lvl="0" marL="0" rtl="0" algn="l">
              <a:spcBef>
                <a:spcPts val="0"/>
              </a:spcBef>
              <a:spcAft>
                <a:spcPts val="0"/>
              </a:spcAft>
              <a:buNone/>
            </a:pPr>
            <a:r>
              <a:rPr lang="en-GB">
                <a:solidFill>
                  <a:schemeClr val="lt1"/>
                </a:solidFill>
                <a:latin typeface="Calibri"/>
                <a:ea typeface="Calibri"/>
                <a:cs typeface="Calibri"/>
                <a:sym typeface="Calibri"/>
              </a:rPr>
              <a:t>So now you don’t have to write the code for the same task over and over again but create a function and call it wherever the task is needed to be performed.</a:t>
            </a:r>
            <a:endParaRPr>
              <a:solidFill>
                <a:schemeClr val="lt1"/>
              </a:solidFill>
              <a:latin typeface="Calibri"/>
              <a:ea typeface="Calibri"/>
              <a:cs typeface="Calibri"/>
              <a:sym typeface="Calibri"/>
            </a:endParaRPr>
          </a:p>
        </p:txBody>
      </p:sp>
      <p:sp>
        <p:nvSpPr>
          <p:cNvPr id="611" name="Google Shape;611;p59"/>
          <p:cNvSpPr txBox="1"/>
          <p:nvPr/>
        </p:nvSpPr>
        <p:spPr>
          <a:xfrm>
            <a:off x="2913825" y="1293263"/>
            <a:ext cx="6857100" cy="1460100"/>
          </a:xfrm>
          <a:prstGeom prst="rect">
            <a:avLst/>
          </a:prstGeom>
          <a:noFill/>
          <a:ln>
            <a:noFill/>
          </a:ln>
        </p:spPr>
        <p:txBody>
          <a:bodyPr anchorCtr="0" anchor="ctr" bIns="669725" lIns="669725" spcFirstLastPara="1" rIns="669725" wrap="square" tIns="669725">
            <a:noAutofit/>
          </a:bodyPr>
          <a:lstStyle/>
          <a:p>
            <a:pPr indent="0" lvl="0" marL="0" rtl="0" algn="l">
              <a:lnSpc>
                <a:spcPct val="115000"/>
              </a:lnSpc>
              <a:spcBef>
                <a:spcPts val="0"/>
              </a:spcBef>
              <a:spcAft>
                <a:spcPts val="0"/>
              </a:spcAft>
              <a:buNone/>
            </a:pPr>
            <a:r>
              <a:rPr lang="en-GB" sz="2600">
                <a:solidFill>
                  <a:srgbClr val="569CD6"/>
                </a:solidFill>
                <a:latin typeface="Courier New"/>
                <a:ea typeface="Courier New"/>
                <a:cs typeface="Courier New"/>
                <a:sym typeface="Courier New"/>
              </a:rPr>
              <a:t>function</a:t>
            </a:r>
            <a:r>
              <a:rPr lang="en-GB" sz="2600">
                <a:solidFill>
                  <a:srgbClr val="D4D4D4"/>
                </a:solidFill>
                <a:latin typeface="Courier New"/>
                <a:ea typeface="Courier New"/>
                <a:cs typeface="Courier New"/>
                <a:sym typeface="Courier New"/>
              </a:rPr>
              <a:t> </a:t>
            </a:r>
            <a:r>
              <a:rPr lang="en-GB" sz="2600">
                <a:solidFill>
                  <a:srgbClr val="DCDCAA"/>
                </a:solidFill>
                <a:latin typeface="Courier New"/>
                <a:ea typeface="Courier New"/>
                <a:cs typeface="Courier New"/>
                <a:sym typeface="Courier New"/>
              </a:rPr>
              <a:t>sayHello</a:t>
            </a:r>
            <a:r>
              <a:rPr lang="en-GB" sz="2600">
                <a:solidFill>
                  <a:srgbClr val="FFFFFF"/>
                </a:solidFill>
                <a:latin typeface="Courier New"/>
                <a:ea typeface="Courier New"/>
                <a:cs typeface="Courier New"/>
                <a:sym typeface="Courier New"/>
              </a:rPr>
              <a:t>()</a:t>
            </a:r>
            <a:r>
              <a:rPr lang="en-GB" sz="2600">
                <a:solidFill>
                  <a:srgbClr val="000000"/>
                </a:solidFill>
                <a:latin typeface="Courier New"/>
                <a:ea typeface="Courier New"/>
                <a:cs typeface="Courier New"/>
                <a:sym typeface="Courier New"/>
              </a:rPr>
              <a:t> </a:t>
            </a:r>
            <a:r>
              <a:rPr lang="en-GB" sz="2600">
                <a:solidFill>
                  <a:schemeClr val="lt1"/>
                </a:solidFill>
                <a:latin typeface="Courier New"/>
                <a:ea typeface="Courier New"/>
                <a:cs typeface="Courier New"/>
                <a:sym typeface="Courier New"/>
              </a:rPr>
              <a:t>{</a:t>
            </a:r>
            <a:br>
              <a:rPr lang="en-GB" sz="2600">
                <a:solidFill>
                  <a:srgbClr val="F2717A"/>
                </a:solidFill>
                <a:latin typeface="Courier New"/>
                <a:ea typeface="Courier New"/>
                <a:cs typeface="Courier New"/>
                <a:sym typeface="Courier New"/>
              </a:rPr>
            </a:br>
            <a:r>
              <a:rPr lang="en-GB" sz="2600">
                <a:solidFill>
                  <a:srgbClr val="F2717A"/>
                </a:solidFill>
                <a:latin typeface="Courier New"/>
                <a:ea typeface="Courier New"/>
                <a:cs typeface="Courier New"/>
                <a:sym typeface="Courier New"/>
              </a:rPr>
              <a:t>  console.log('Hello');</a:t>
            </a:r>
            <a:br>
              <a:rPr lang="en-GB" sz="2600">
                <a:solidFill>
                  <a:srgbClr val="F2717A"/>
                </a:solidFill>
                <a:latin typeface="Courier New"/>
                <a:ea typeface="Courier New"/>
                <a:cs typeface="Courier New"/>
                <a:sym typeface="Courier New"/>
              </a:rPr>
            </a:br>
            <a:r>
              <a:rPr lang="en-GB" sz="2600">
                <a:solidFill>
                  <a:schemeClr val="lt1"/>
                </a:solidFill>
                <a:latin typeface="Courier New"/>
                <a:ea typeface="Courier New"/>
                <a:cs typeface="Courier New"/>
                <a:sym typeface="Courier New"/>
              </a:rPr>
              <a:t>}</a:t>
            </a:r>
            <a:endParaRPr sz="2600">
              <a:solidFill>
                <a:schemeClr val="lt1"/>
              </a:solidFill>
              <a:latin typeface="Courier New"/>
              <a:ea typeface="Courier New"/>
              <a:cs typeface="Courier New"/>
              <a:sym typeface="Courier New"/>
            </a:endParaRPr>
          </a:p>
        </p:txBody>
      </p:sp>
      <p:grpSp>
        <p:nvGrpSpPr>
          <p:cNvPr id="612" name="Google Shape;612;p59"/>
          <p:cNvGrpSpPr/>
          <p:nvPr/>
        </p:nvGrpSpPr>
        <p:grpSpPr>
          <a:xfrm>
            <a:off x="3591776" y="2668337"/>
            <a:ext cx="5230078" cy="466357"/>
            <a:chOff x="0" y="-50"/>
            <a:chExt cx="9918600" cy="882750"/>
          </a:xfrm>
        </p:grpSpPr>
        <p:grpSp>
          <p:nvGrpSpPr>
            <p:cNvPr id="613" name="Google Shape;613;p59"/>
            <p:cNvGrpSpPr/>
            <p:nvPr/>
          </p:nvGrpSpPr>
          <p:grpSpPr>
            <a:xfrm>
              <a:off x="0" y="-50"/>
              <a:ext cx="9918600" cy="374700"/>
              <a:chOff x="0" y="-50"/>
              <a:chExt cx="9918600" cy="374700"/>
            </a:xfrm>
          </p:grpSpPr>
          <p:cxnSp>
            <p:nvCxnSpPr>
              <p:cNvPr id="614" name="Google Shape;614;p59"/>
              <p:cNvCxnSpPr/>
              <p:nvPr/>
            </p:nvCxnSpPr>
            <p:spPr>
              <a:xfrm rot="10800000">
                <a:off x="19049" y="-50"/>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615" name="Google Shape;615;p59"/>
              <p:cNvCxnSpPr/>
              <p:nvPr/>
            </p:nvCxnSpPr>
            <p:spPr>
              <a:xfrm rot="10800000">
                <a:off x="9902190" y="-50"/>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616" name="Google Shape;616;p59"/>
              <p:cNvCxnSpPr/>
              <p:nvPr/>
            </p:nvCxnSpPr>
            <p:spPr>
              <a:xfrm rot="10800000">
                <a:off x="4959349" y="184150"/>
                <a:ext cx="0" cy="190500"/>
              </a:xfrm>
              <a:prstGeom prst="straightConnector1">
                <a:avLst/>
              </a:prstGeom>
              <a:noFill/>
              <a:ln cap="flat" cmpd="sng" w="25400">
                <a:solidFill>
                  <a:srgbClr val="969696"/>
                </a:solidFill>
                <a:prstDash val="solid"/>
                <a:round/>
                <a:headEnd len="med" w="med" type="none"/>
                <a:tailEnd len="med" w="med" type="none"/>
              </a:ln>
            </p:spPr>
          </p:cxnSp>
          <p:cxnSp>
            <p:nvCxnSpPr>
              <p:cNvPr id="617" name="Google Shape;617;p59"/>
              <p:cNvCxnSpPr/>
              <p:nvPr/>
            </p:nvCxnSpPr>
            <p:spPr>
              <a:xfrm>
                <a:off x="0" y="184149"/>
                <a:ext cx="9918600" cy="0"/>
              </a:xfrm>
              <a:prstGeom prst="straightConnector1">
                <a:avLst/>
              </a:prstGeom>
              <a:noFill/>
              <a:ln cap="flat" cmpd="sng" w="25400">
                <a:solidFill>
                  <a:srgbClr val="969696"/>
                </a:solidFill>
                <a:prstDash val="solid"/>
                <a:round/>
                <a:headEnd len="med" w="med" type="none"/>
                <a:tailEnd len="med" w="med" type="none"/>
              </a:ln>
            </p:spPr>
          </p:cxnSp>
        </p:grpSp>
        <p:sp>
          <p:nvSpPr>
            <p:cNvPr id="618" name="Google Shape;618;p59"/>
            <p:cNvSpPr/>
            <p:nvPr/>
          </p:nvSpPr>
          <p:spPr>
            <a:xfrm>
              <a:off x="250645" y="508000"/>
              <a:ext cx="9417300" cy="374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GB" sz="1300">
                  <a:solidFill>
                    <a:srgbClr val="FFFFFF"/>
                  </a:solidFill>
                  <a:latin typeface="Helvetica Neue"/>
                  <a:ea typeface="Helvetica Neue"/>
                  <a:cs typeface="Helvetica Neue"/>
                  <a:sym typeface="Helvetica Neue"/>
                </a:rPr>
                <a:t>CODE BLOCK (IN CURLY BRACES)</a:t>
              </a:r>
              <a:endParaRPr sz="900">
                <a:solidFill>
                  <a:srgbClr val="000000"/>
                </a:solidFill>
                <a:latin typeface="Helvetica Neue"/>
                <a:ea typeface="Helvetica Neue"/>
                <a:cs typeface="Helvetica Neue"/>
                <a:sym typeface="Helvetica Neue"/>
              </a:endParaRPr>
            </a:p>
          </p:txBody>
        </p:sp>
      </p:grpSp>
      <p:grpSp>
        <p:nvGrpSpPr>
          <p:cNvPr id="619" name="Google Shape;619;p59"/>
          <p:cNvGrpSpPr/>
          <p:nvPr/>
        </p:nvGrpSpPr>
        <p:grpSpPr>
          <a:xfrm>
            <a:off x="5434372" y="900285"/>
            <a:ext cx="1948743" cy="472144"/>
            <a:chOff x="-260350" y="-12700"/>
            <a:chExt cx="3695700" cy="895400"/>
          </a:xfrm>
        </p:grpSpPr>
        <p:grpSp>
          <p:nvGrpSpPr>
            <p:cNvPr id="620" name="Google Shape;620;p59"/>
            <p:cNvGrpSpPr/>
            <p:nvPr/>
          </p:nvGrpSpPr>
          <p:grpSpPr>
            <a:xfrm>
              <a:off x="-260350" y="508000"/>
              <a:ext cx="3695700" cy="374700"/>
              <a:chOff x="-260350" y="0"/>
              <a:chExt cx="3695700" cy="374700"/>
            </a:xfrm>
          </p:grpSpPr>
          <p:cxnSp>
            <p:nvCxnSpPr>
              <p:cNvPr id="621" name="Google Shape;621;p59"/>
              <p:cNvCxnSpPr/>
              <p:nvPr/>
            </p:nvCxnSpPr>
            <p:spPr>
              <a:xfrm>
                <a:off x="-241300" y="190499"/>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622" name="Google Shape;622;p59"/>
              <p:cNvCxnSpPr/>
              <p:nvPr/>
            </p:nvCxnSpPr>
            <p:spPr>
              <a:xfrm>
                <a:off x="3428999" y="190500"/>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623" name="Google Shape;623;p59"/>
              <p:cNvCxnSpPr/>
              <p:nvPr/>
            </p:nvCxnSpPr>
            <p:spPr>
              <a:xfrm>
                <a:off x="1593850" y="0"/>
                <a:ext cx="0" cy="190500"/>
              </a:xfrm>
              <a:prstGeom prst="straightConnector1">
                <a:avLst/>
              </a:prstGeom>
              <a:noFill/>
              <a:ln cap="flat" cmpd="sng" w="25400">
                <a:solidFill>
                  <a:srgbClr val="969696"/>
                </a:solidFill>
                <a:prstDash val="solid"/>
                <a:round/>
                <a:headEnd len="med" w="med" type="none"/>
                <a:tailEnd len="med" w="med" type="none"/>
              </a:ln>
            </p:spPr>
          </p:cxnSp>
          <p:cxnSp>
            <p:nvCxnSpPr>
              <p:cNvPr id="624" name="Google Shape;624;p59"/>
              <p:cNvCxnSpPr/>
              <p:nvPr/>
            </p:nvCxnSpPr>
            <p:spPr>
              <a:xfrm>
                <a:off x="-260350" y="190500"/>
                <a:ext cx="3695700" cy="0"/>
              </a:xfrm>
              <a:prstGeom prst="straightConnector1">
                <a:avLst/>
              </a:prstGeom>
              <a:noFill/>
              <a:ln cap="flat" cmpd="sng" w="25400">
                <a:solidFill>
                  <a:srgbClr val="969696"/>
                </a:solidFill>
                <a:prstDash val="solid"/>
                <a:round/>
                <a:headEnd len="med" w="med" type="none"/>
                <a:tailEnd len="med" w="med" type="none"/>
              </a:ln>
            </p:spPr>
          </p:cxnSp>
        </p:grpSp>
        <p:sp>
          <p:nvSpPr>
            <p:cNvPr id="625" name="Google Shape;625;p59"/>
            <p:cNvSpPr/>
            <p:nvPr/>
          </p:nvSpPr>
          <p:spPr>
            <a:xfrm>
              <a:off x="64392" y="-12700"/>
              <a:ext cx="3059700" cy="374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GB" sz="1300">
                  <a:solidFill>
                    <a:srgbClr val="FFFFFF"/>
                  </a:solidFill>
                  <a:latin typeface="Helvetica Neue"/>
                  <a:ea typeface="Helvetica Neue"/>
                  <a:cs typeface="Helvetica Neue"/>
                  <a:sym typeface="Helvetica Neue"/>
                </a:rPr>
                <a:t>FUNCTION name</a:t>
              </a:r>
              <a:endParaRPr sz="900">
                <a:solidFill>
                  <a:srgbClr val="000000"/>
                </a:solidFill>
                <a:latin typeface="Helvetica Neue"/>
                <a:ea typeface="Helvetica Neue"/>
                <a:cs typeface="Helvetica Neue"/>
                <a:sym typeface="Helvetica Neue"/>
              </a:endParaRPr>
            </a:p>
          </p:txBody>
        </p:sp>
      </p:grpSp>
      <p:grpSp>
        <p:nvGrpSpPr>
          <p:cNvPr id="626" name="Google Shape;626;p59"/>
          <p:cNvGrpSpPr/>
          <p:nvPr/>
        </p:nvGrpSpPr>
        <p:grpSpPr>
          <a:xfrm>
            <a:off x="3625263" y="798485"/>
            <a:ext cx="1614773" cy="567248"/>
            <a:chOff x="0" y="-193059"/>
            <a:chExt cx="3060600" cy="1075759"/>
          </a:xfrm>
        </p:grpSpPr>
        <p:grpSp>
          <p:nvGrpSpPr>
            <p:cNvPr id="627" name="Google Shape;627;p59"/>
            <p:cNvGrpSpPr/>
            <p:nvPr/>
          </p:nvGrpSpPr>
          <p:grpSpPr>
            <a:xfrm>
              <a:off x="0" y="508000"/>
              <a:ext cx="3060600" cy="374700"/>
              <a:chOff x="0" y="0"/>
              <a:chExt cx="3060600" cy="374700"/>
            </a:xfrm>
          </p:grpSpPr>
          <p:cxnSp>
            <p:nvCxnSpPr>
              <p:cNvPr id="628" name="Google Shape;628;p59"/>
              <p:cNvCxnSpPr/>
              <p:nvPr/>
            </p:nvCxnSpPr>
            <p:spPr>
              <a:xfrm>
                <a:off x="12700" y="190499"/>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629" name="Google Shape;629;p59"/>
              <p:cNvCxnSpPr/>
              <p:nvPr/>
            </p:nvCxnSpPr>
            <p:spPr>
              <a:xfrm>
                <a:off x="3047999" y="190500"/>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630" name="Google Shape;630;p59"/>
              <p:cNvCxnSpPr/>
              <p:nvPr/>
            </p:nvCxnSpPr>
            <p:spPr>
              <a:xfrm>
                <a:off x="1530350" y="0"/>
                <a:ext cx="0" cy="190500"/>
              </a:xfrm>
              <a:prstGeom prst="straightConnector1">
                <a:avLst/>
              </a:prstGeom>
              <a:noFill/>
              <a:ln cap="flat" cmpd="sng" w="25400">
                <a:solidFill>
                  <a:srgbClr val="969696"/>
                </a:solidFill>
                <a:prstDash val="solid"/>
                <a:round/>
                <a:headEnd len="med" w="med" type="none"/>
                <a:tailEnd len="med" w="med" type="none"/>
              </a:ln>
            </p:spPr>
          </p:cxnSp>
          <p:cxnSp>
            <p:nvCxnSpPr>
              <p:cNvPr id="631" name="Google Shape;631;p59"/>
              <p:cNvCxnSpPr/>
              <p:nvPr/>
            </p:nvCxnSpPr>
            <p:spPr>
              <a:xfrm>
                <a:off x="0" y="190500"/>
                <a:ext cx="3060600" cy="0"/>
              </a:xfrm>
              <a:prstGeom prst="straightConnector1">
                <a:avLst/>
              </a:prstGeom>
              <a:noFill/>
              <a:ln cap="flat" cmpd="sng" w="25400">
                <a:solidFill>
                  <a:srgbClr val="969696"/>
                </a:solidFill>
                <a:prstDash val="solid"/>
                <a:round/>
                <a:headEnd len="med" w="med" type="none"/>
                <a:tailEnd len="med" w="med" type="none"/>
              </a:ln>
            </p:spPr>
          </p:cxnSp>
        </p:grpSp>
        <p:sp>
          <p:nvSpPr>
            <p:cNvPr id="632" name="Google Shape;632;p59"/>
            <p:cNvSpPr/>
            <p:nvPr/>
          </p:nvSpPr>
          <p:spPr>
            <a:xfrm>
              <a:off x="466" y="-193059"/>
              <a:ext cx="3059700" cy="374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GB" sz="1300">
                  <a:solidFill>
                    <a:srgbClr val="FFFFFF"/>
                  </a:solidFill>
                  <a:latin typeface="Helvetica Neue"/>
                  <a:ea typeface="Helvetica Neue"/>
                  <a:cs typeface="Helvetica Neue"/>
                  <a:sym typeface="Helvetica Neue"/>
                </a:rPr>
                <a:t>KEYWORD to depict function</a:t>
              </a:r>
              <a:endParaRPr sz="900">
                <a:solidFill>
                  <a:srgbClr val="000000"/>
                </a:solidFill>
                <a:latin typeface="Helvetica Neue"/>
                <a:ea typeface="Helvetica Neue"/>
                <a:cs typeface="Helvetica Neue"/>
                <a:sym typeface="Helvetica Neue"/>
              </a:endParaRPr>
            </a:p>
          </p:txBody>
        </p:sp>
      </p:grpSp>
      <p:sp>
        <p:nvSpPr>
          <p:cNvPr id="633" name="Google Shape;633;p59"/>
          <p:cNvSpPr txBox="1"/>
          <p:nvPr/>
        </p:nvSpPr>
        <p:spPr>
          <a:xfrm>
            <a:off x="1195050" y="3050563"/>
            <a:ext cx="6857100" cy="1042200"/>
          </a:xfrm>
          <a:prstGeom prst="rect">
            <a:avLst/>
          </a:prstGeom>
          <a:noFill/>
          <a:ln>
            <a:noFill/>
          </a:ln>
        </p:spPr>
        <p:txBody>
          <a:bodyPr anchorCtr="0" anchor="ctr" bIns="669725" lIns="669725" spcFirstLastPara="1" rIns="669725" wrap="square" tIns="669725">
            <a:noAutofit/>
          </a:bodyPr>
          <a:lstStyle/>
          <a:p>
            <a:pPr indent="0" lvl="0" marL="0" rtl="0" algn="ctr">
              <a:lnSpc>
                <a:spcPct val="90000"/>
              </a:lnSpc>
              <a:spcBef>
                <a:spcPts val="0"/>
              </a:spcBef>
              <a:spcAft>
                <a:spcPts val="0"/>
              </a:spcAft>
              <a:buNone/>
            </a:pPr>
            <a:r>
              <a:rPr lang="en-GB" sz="2600">
                <a:solidFill>
                  <a:srgbClr val="DCDCAA"/>
                </a:solidFill>
                <a:latin typeface="Courier New"/>
                <a:ea typeface="Courier New"/>
                <a:cs typeface="Courier New"/>
                <a:sym typeface="Courier New"/>
              </a:rPr>
              <a:t>sayHello</a:t>
            </a:r>
            <a:r>
              <a:rPr lang="en-GB" sz="2600">
                <a:solidFill>
                  <a:srgbClr val="F2717A"/>
                </a:solidFill>
                <a:latin typeface="Courier"/>
                <a:ea typeface="Courier"/>
                <a:cs typeface="Courier"/>
                <a:sym typeface="Courier"/>
              </a:rPr>
              <a:t>()</a:t>
            </a:r>
            <a:r>
              <a:rPr lang="en-GB" sz="2600">
                <a:solidFill>
                  <a:srgbClr val="FFFFFF"/>
                </a:solidFill>
                <a:latin typeface="Courier"/>
                <a:ea typeface="Courier"/>
                <a:cs typeface="Courier"/>
                <a:sym typeface="Courier"/>
              </a:rPr>
              <a:t>;</a:t>
            </a:r>
            <a:endParaRPr sz="900">
              <a:solidFill>
                <a:srgbClr val="FFFFFF"/>
              </a:solidFill>
              <a:latin typeface="Calibri"/>
              <a:ea typeface="Calibri"/>
              <a:cs typeface="Calibri"/>
              <a:sym typeface="Calibri"/>
            </a:endParaRPr>
          </a:p>
        </p:txBody>
      </p:sp>
      <p:grpSp>
        <p:nvGrpSpPr>
          <p:cNvPr id="634" name="Google Shape;634;p59"/>
          <p:cNvGrpSpPr/>
          <p:nvPr/>
        </p:nvGrpSpPr>
        <p:grpSpPr>
          <a:xfrm flipH="1" rot="10800000">
            <a:off x="3525260" y="3771052"/>
            <a:ext cx="1948743" cy="472171"/>
            <a:chOff x="-260350" y="-12750"/>
            <a:chExt cx="3695700" cy="895450"/>
          </a:xfrm>
        </p:grpSpPr>
        <p:grpSp>
          <p:nvGrpSpPr>
            <p:cNvPr id="635" name="Google Shape;635;p59"/>
            <p:cNvGrpSpPr/>
            <p:nvPr/>
          </p:nvGrpSpPr>
          <p:grpSpPr>
            <a:xfrm>
              <a:off x="-260350" y="508000"/>
              <a:ext cx="3695700" cy="374700"/>
              <a:chOff x="-260350" y="0"/>
              <a:chExt cx="3695700" cy="374700"/>
            </a:xfrm>
          </p:grpSpPr>
          <p:cxnSp>
            <p:nvCxnSpPr>
              <p:cNvPr id="636" name="Google Shape;636;p59"/>
              <p:cNvCxnSpPr/>
              <p:nvPr/>
            </p:nvCxnSpPr>
            <p:spPr>
              <a:xfrm>
                <a:off x="-241300" y="190499"/>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637" name="Google Shape;637;p59"/>
              <p:cNvCxnSpPr/>
              <p:nvPr/>
            </p:nvCxnSpPr>
            <p:spPr>
              <a:xfrm>
                <a:off x="3428999" y="190500"/>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638" name="Google Shape;638;p59"/>
              <p:cNvCxnSpPr/>
              <p:nvPr/>
            </p:nvCxnSpPr>
            <p:spPr>
              <a:xfrm>
                <a:off x="1593850" y="0"/>
                <a:ext cx="0" cy="190500"/>
              </a:xfrm>
              <a:prstGeom prst="straightConnector1">
                <a:avLst/>
              </a:prstGeom>
              <a:noFill/>
              <a:ln cap="flat" cmpd="sng" w="25400">
                <a:solidFill>
                  <a:srgbClr val="969696"/>
                </a:solidFill>
                <a:prstDash val="solid"/>
                <a:round/>
                <a:headEnd len="med" w="med" type="none"/>
                <a:tailEnd len="med" w="med" type="none"/>
              </a:ln>
            </p:spPr>
          </p:cxnSp>
          <p:cxnSp>
            <p:nvCxnSpPr>
              <p:cNvPr id="639" name="Google Shape;639;p59"/>
              <p:cNvCxnSpPr/>
              <p:nvPr/>
            </p:nvCxnSpPr>
            <p:spPr>
              <a:xfrm>
                <a:off x="-260350" y="190500"/>
                <a:ext cx="3695700" cy="0"/>
              </a:xfrm>
              <a:prstGeom prst="straightConnector1">
                <a:avLst/>
              </a:prstGeom>
              <a:noFill/>
              <a:ln cap="flat" cmpd="sng" w="25400">
                <a:solidFill>
                  <a:srgbClr val="969696"/>
                </a:solidFill>
                <a:prstDash val="solid"/>
                <a:round/>
                <a:headEnd len="med" w="med" type="none"/>
                <a:tailEnd len="med" w="med" type="none"/>
              </a:ln>
            </p:spPr>
          </p:cxnSp>
        </p:grpSp>
        <p:sp>
          <p:nvSpPr>
            <p:cNvPr id="640" name="Google Shape;640;p59"/>
            <p:cNvSpPr/>
            <p:nvPr/>
          </p:nvSpPr>
          <p:spPr>
            <a:xfrm flipH="1" rot="10800000">
              <a:off x="64392" y="-12750"/>
              <a:ext cx="3059700" cy="374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GB" sz="1300">
                  <a:solidFill>
                    <a:srgbClr val="FFFFFF"/>
                  </a:solidFill>
                  <a:latin typeface="Helvetica Neue"/>
                  <a:ea typeface="Helvetica Neue"/>
                  <a:cs typeface="Helvetica Neue"/>
                  <a:sym typeface="Helvetica Neue"/>
                </a:rPr>
                <a:t>FUNCTION NAME</a:t>
              </a:r>
              <a:endParaRPr sz="900">
                <a:solidFill>
                  <a:srgbClr val="000000"/>
                </a:solidFill>
                <a:latin typeface="Helvetica Neue"/>
                <a:ea typeface="Helvetica Neue"/>
                <a:cs typeface="Helvetica Neue"/>
                <a:sym typeface="Helvetica Neue"/>
              </a:endParaRPr>
            </a:p>
          </p:txBody>
        </p:sp>
      </p:grpSp>
      <p:sp>
        <p:nvSpPr>
          <p:cNvPr id="641" name="Google Shape;641;p59"/>
          <p:cNvSpPr txBox="1"/>
          <p:nvPr/>
        </p:nvSpPr>
        <p:spPr>
          <a:xfrm>
            <a:off x="6005825" y="3370900"/>
            <a:ext cx="2393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Calibri"/>
                <a:ea typeface="Calibri"/>
                <a:cs typeface="Calibri"/>
                <a:sym typeface="Calibri"/>
              </a:rPr>
              <a:t>To use the function we declared, we need to </a:t>
            </a:r>
            <a:r>
              <a:rPr b="1" lang="en-GB">
                <a:solidFill>
                  <a:schemeClr val="lt1"/>
                </a:solidFill>
                <a:latin typeface="Calibri"/>
                <a:ea typeface="Calibri"/>
                <a:cs typeface="Calibri"/>
                <a:sym typeface="Calibri"/>
              </a:rPr>
              <a:t>call it </a:t>
            </a:r>
            <a:r>
              <a:rPr lang="en-GB">
                <a:solidFill>
                  <a:schemeClr val="lt1"/>
                </a:solidFill>
                <a:latin typeface="Calibri"/>
                <a:ea typeface="Calibri"/>
                <a:cs typeface="Calibri"/>
                <a:sym typeface="Calibri"/>
              </a:rPr>
              <a:t>at the place it is needed to run.</a:t>
            </a:r>
            <a:endParaRPr>
              <a:solidFill>
                <a:schemeClr val="lt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242C"/>
        </a:solidFill>
      </p:bgPr>
    </p:bg>
    <p:spTree>
      <p:nvGrpSpPr>
        <p:cNvPr id="645" name="Shape 645"/>
        <p:cNvGrpSpPr/>
        <p:nvPr/>
      </p:nvGrpSpPr>
      <p:grpSpPr>
        <a:xfrm>
          <a:off x="0" y="0"/>
          <a:ext cx="0" cy="0"/>
          <a:chOff x="0" y="0"/>
          <a:chExt cx="0" cy="0"/>
        </a:xfrm>
      </p:grpSpPr>
      <p:sp>
        <p:nvSpPr>
          <p:cNvPr id="646" name="Google Shape;646;p60"/>
          <p:cNvSpPr txBox="1"/>
          <p:nvPr>
            <p:ph type="title"/>
          </p:nvPr>
        </p:nvSpPr>
        <p:spPr>
          <a:xfrm>
            <a:off x="1399600" y="1281438"/>
            <a:ext cx="6857100" cy="1351800"/>
          </a:xfrm>
          <a:prstGeom prst="rect">
            <a:avLst/>
          </a:prstGeom>
          <a:noFill/>
          <a:ln>
            <a:noFill/>
          </a:ln>
        </p:spPr>
        <p:txBody>
          <a:bodyPr anchorCtr="0" anchor="ctr" bIns="669725" lIns="669725" spcFirstLastPara="1" rIns="669725" wrap="square" tIns="669725">
            <a:normAutofit fontScale="90000"/>
          </a:bodyPr>
          <a:lstStyle/>
          <a:p>
            <a:pPr indent="0" lvl="0" marL="0" rtl="0" algn="l">
              <a:lnSpc>
                <a:spcPct val="90000"/>
              </a:lnSpc>
              <a:spcBef>
                <a:spcPts val="0"/>
              </a:spcBef>
              <a:spcAft>
                <a:spcPts val="0"/>
              </a:spcAft>
              <a:buClr>
                <a:schemeClr val="lt1"/>
              </a:buClr>
              <a:buSzPct val="80769"/>
              <a:buFont typeface="Courier"/>
              <a:buNone/>
            </a:pPr>
            <a:r>
              <a:rPr lang="en-GB" sz="2600">
                <a:solidFill>
                  <a:srgbClr val="569CD6"/>
                </a:solidFill>
                <a:latin typeface="Courier New"/>
                <a:ea typeface="Courier New"/>
                <a:cs typeface="Courier New"/>
                <a:sym typeface="Courier New"/>
              </a:rPr>
              <a:t>function</a:t>
            </a:r>
            <a:r>
              <a:rPr lang="en-GB" sz="2600">
                <a:solidFill>
                  <a:srgbClr val="D4D4D4"/>
                </a:solidFill>
                <a:latin typeface="Courier New"/>
                <a:ea typeface="Courier New"/>
                <a:cs typeface="Courier New"/>
                <a:sym typeface="Courier New"/>
              </a:rPr>
              <a:t> </a:t>
            </a:r>
            <a:r>
              <a:rPr lang="en-GB" sz="2600">
                <a:solidFill>
                  <a:srgbClr val="DCDCAA"/>
                </a:solidFill>
                <a:latin typeface="Courier New"/>
                <a:ea typeface="Courier New"/>
                <a:cs typeface="Courier New"/>
                <a:sym typeface="Courier New"/>
              </a:rPr>
              <a:t>getArea</a:t>
            </a:r>
            <a:r>
              <a:rPr lang="en-GB" sz="2100">
                <a:solidFill>
                  <a:schemeClr val="lt1"/>
                </a:solidFill>
                <a:latin typeface="Courier New"/>
                <a:ea typeface="Courier New"/>
                <a:cs typeface="Courier New"/>
                <a:sym typeface="Courier New"/>
              </a:rPr>
              <a:t>(</a:t>
            </a:r>
            <a:r>
              <a:rPr lang="en-GB" sz="2100">
                <a:solidFill>
                  <a:srgbClr val="F2717A"/>
                </a:solidFill>
                <a:latin typeface="Courier New"/>
                <a:ea typeface="Courier New"/>
                <a:cs typeface="Courier New"/>
                <a:sym typeface="Courier New"/>
              </a:rPr>
              <a:t>width</a:t>
            </a:r>
            <a:r>
              <a:rPr lang="en-GB" sz="2100">
                <a:solidFill>
                  <a:schemeClr val="lt1"/>
                </a:solidFill>
                <a:latin typeface="Courier New"/>
                <a:ea typeface="Courier New"/>
                <a:cs typeface="Courier New"/>
                <a:sym typeface="Courier New"/>
              </a:rPr>
              <a:t>,</a:t>
            </a:r>
            <a:r>
              <a:rPr lang="en-GB" sz="2100">
                <a:latin typeface="Courier New"/>
                <a:ea typeface="Courier New"/>
                <a:cs typeface="Courier New"/>
                <a:sym typeface="Courier New"/>
              </a:rPr>
              <a:t> </a:t>
            </a:r>
            <a:r>
              <a:rPr lang="en-GB" sz="2100">
                <a:solidFill>
                  <a:srgbClr val="F2717A"/>
                </a:solidFill>
                <a:latin typeface="Courier New"/>
                <a:ea typeface="Courier New"/>
                <a:cs typeface="Courier New"/>
                <a:sym typeface="Courier New"/>
              </a:rPr>
              <a:t>height</a:t>
            </a:r>
            <a:r>
              <a:rPr lang="en-GB" sz="2100">
                <a:solidFill>
                  <a:schemeClr val="lt1"/>
                </a:solidFill>
                <a:latin typeface="Courier New"/>
                <a:ea typeface="Courier New"/>
                <a:cs typeface="Courier New"/>
                <a:sym typeface="Courier New"/>
              </a:rPr>
              <a:t>) {</a:t>
            </a:r>
            <a:br>
              <a:rPr lang="en-GB" sz="2100">
                <a:solidFill>
                  <a:schemeClr val="lt1"/>
                </a:solidFill>
                <a:latin typeface="Courier New"/>
                <a:ea typeface="Courier New"/>
                <a:cs typeface="Courier New"/>
                <a:sym typeface="Courier New"/>
              </a:rPr>
            </a:br>
            <a:r>
              <a:rPr lang="en-GB" sz="2100">
                <a:latin typeface="Courier New"/>
                <a:ea typeface="Courier New"/>
                <a:cs typeface="Courier New"/>
                <a:sym typeface="Courier New"/>
              </a:rPr>
              <a:t>  </a:t>
            </a:r>
            <a:r>
              <a:rPr lang="en-GB" sz="2100">
                <a:solidFill>
                  <a:schemeClr val="lt1"/>
                </a:solidFill>
                <a:latin typeface="Courier New"/>
                <a:ea typeface="Courier New"/>
                <a:cs typeface="Courier New"/>
                <a:sym typeface="Courier New"/>
              </a:rPr>
              <a:t>return </a:t>
            </a:r>
            <a:r>
              <a:rPr lang="en-GB" sz="2100">
                <a:solidFill>
                  <a:srgbClr val="F2717A"/>
                </a:solidFill>
                <a:latin typeface="Courier New"/>
                <a:ea typeface="Courier New"/>
                <a:cs typeface="Courier New"/>
                <a:sym typeface="Courier New"/>
              </a:rPr>
              <a:t>width</a:t>
            </a:r>
            <a:r>
              <a:rPr lang="en-GB" sz="2100">
                <a:solidFill>
                  <a:schemeClr val="lt1"/>
                </a:solidFill>
                <a:latin typeface="Courier New"/>
                <a:ea typeface="Courier New"/>
                <a:cs typeface="Courier New"/>
                <a:sym typeface="Courier New"/>
              </a:rPr>
              <a:t> * </a:t>
            </a:r>
            <a:r>
              <a:rPr lang="en-GB" sz="2100">
                <a:solidFill>
                  <a:srgbClr val="F2717A"/>
                </a:solidFill>
                <a:latin typeface="Courier New"/>
                <a:ea typeface="Courier New"/>
                <a:cs typeface="Courier New"/>
                <a:sym typeface="Courier New"/>
              </a:rPr>
              <a:t>height</a:t>
            </a:r>
            <a:r>
              <a:rPr lang="en-GB" sz="2100">
                <a:solidFill>
                  <a:schemeClr val="lt1"/>
                </a:solidFill>
                <a:latin typeface="Courier New"/>
                <a:ea typeface="Courier New"/>
                <a:cs typeface="Courier New"/>
                <a:sym typeface="Courier New"/>
              </a:rPr>
              <a:t>;</a:t>
            </a:r>
            <a:br>
              <a:rPr lang="en-GB" sz="2100">
                <a:solidFill>
                  <a:schemeClr val="lt1"/>
                </a:solidFill>
                <a:latin typeface="Courier New"/>
                <a:ea typeface="Courier New"/>
                <a:cs typeface="Courier New"/>
                <a:sym typeface="Courier New"/>
              </a:rPr>
            </a:br>
            <a:r>
              <a:rPr lang="en-GB" sz="2100">
                <a:solidFill>
                  <a:schemeClr val="lt1"/>
                </a:solidFill>
                <a:latin typeface="Courier New"/>
                <a:ea typeface="Courier New"/>
                <a:cs typeface="Courier New"/>
                <a:sym typeface="Courier New"/>
              </a:rPr>
              <a:t>}</a:t>
            </a:r>
            <a:endParaRPr sz="900">
              <a:solidFill>
                <a:schemeClr val="lt1"/>
              </a:solidFill>
              <a:latin typeface="Courier New"/>
              <a:ea typeface="Courier New"/>
              <a:cs typeface="Courier New"/>
              <a:sym typeface="Courier New"/>
            </a:endParaRPr>
          </a:p>
        </p:txBody>
      </p:sp>
      <p:grpSp>
        <p:nvGrpSpPr>
          <p:cNvPr id="647" name="Google Shape;647;p60"/>
          <p:cNvGrpSpPr/>
          <p:nvPr/>
        </p:nvGrpSpPr>
        <p:grpSpPr>
          <a:xfrm>
            <a:off x="4660054" y="997033"/>
            <a:ext cx="1613992" cy="472144"/>
            <a:chOff x="0" y="-12700"/>
            <a:chExt cx="3059700" cy="895400"/>
          </a:xfrm>
        </p:grpSpPr>
        <p:grpSp>
          <p:nvGrpSpPr>
            <p:cNvPr id="648" name="Google Shape;648;p60"/>
            <p:cNvGrpSpPr/>
            <p:nvPr/>
          </p:nvGrpSpPr>
          <p:grpSpPr>
            <a:xfrm>
              <a:off x="691257" y="508000"/>
              <a:ext cx="1663800" cy="374700"/>
              <a:chOff x="0" y="0"/>
              <a:chExt cx="1663800" cy="374700"/>
            </a:xfrm>
          </p:grpSpPr>
          <p:cxnSp>
            <p:nvCxnSpPr>
              <p:cNvPr id="649" name="Google Shape;649;p60"/>
              <p:cNvCxnSpPr/>
              <p:nvPr/>
            </p:nvCxnSpPr>
            <p:spPr>
              <a:xfrm>
                <a:off x="19050" y="190499"/>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650" name="Google Shape;650;p60"/>
              <p:cNvCxnSpPr/>
              <p:nvPr/>
            </p:nvCxnSpPr>
            <p:spPr>
              <a:xfrm>
                <a:off x="1657349" y="190500"/>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651" name="Google Shape;651;p60"/>
              <p:cNvCxnSpPr/>
              <p:nvPr/>
            </p:nvCxnSpPr>
            <p:spPr>
              <a:xfrm>
                <a:off x="838200" y="0"/>
                <a:ext cx="0" cy="190500"/>
              </a:xfrm>
              <a:prstGeom prst="straightConnector1">
                <a:avLst/>
              </a:prstGeom>
              <a:noFill/>
              <a:ln cap="flat" cmpd="sng" w="25400">
                <a:solidFill>
                  <a:srgbClr val="969696"/>
                </a:solidFill>
                <a:prstDash val="solid"/>
                <a:round/>
                <a:headEnd len="med" w="med" type="none"/>
                <a:tailEnd len="med" w="med" type="none"/>
              </a:ln>
            </p:spPr>
          </p:cxnSp>
          <p:cxnSp>
            <p:nvCxnSpPr>
              <p:cNvPr id="652" name="Google Shape;652;p60"/>
              <p:cNvCxnSpPr/>
              <p:nvPr/>
            </p:nvCxnSpPr>
            <p:spPr>
              <a:xfrm>
                <a:off x="0" y="190500"/>
                <a:ext cx="1663800" cy="0"/>
              </a:xfrm>
              <a:prstGeom prst="straightConnector1">
                <a:avLst/>
              </a:prstGeom>
              <a:noFill/>
              <a:ln cap="flat" cmpd="sng" w="25400">
                <a:solidFill>
                  <a:srgbClr val="969696"/>
                </a:solidFill>
                <a:prstDash val="solid"/>
                <a:round/>
                <a:headEnd len="med" w="med" type="none"/>
                <a:tailEnd len="med" w="med" type="none"/>
              </a:ln>
            </p:spPr>
          </p:cxnSp>
        </p:grpSp>
        <p:sp>
          <p:nvSpPr>
            <p:cNvPr id="653" name="Google Shape;653;p60"/>
            <p:cNvSpPr/>
            <p:nvPr/>
          </p:nvSpPr>
          <p:spPr>
            <a:xfrm>
              <a:off x="0" y="-12700"/>
              <a:ext cx="3059700" cy="374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GB" sz="1300">
                  <a:solidFill>
                    <a:srgbClr val="FFFFFF"/>
                  </a:solidFill>
                  <a:latin typeface="Helvetica Neue"/>
                  <a:ea typeface="Helvetica Neue"/>
                  <a:cs typeface="Helvetica Neue"/>
                  <a:sym typeface="Helvetica Neue"/>
                </a:rPr>
                <a:t>PARAMETER</a:t>
              </a:r>
              <a:endParaRPr sz="900">
                <a:solidFill>
                  <a:srgbClr val="000000"/>
                </a:solidFill>
                <a:latin typeface="Helvetica Neue"/>
                <a:ea typeface="Helvetica Neue"/>
                <a:cs typeface="Helvetica Neue"/>
                <a:sym typeface="Helvetica Neue"/>
              </a:endParaRPr>
            </a:p>
          </p:txBody>
        </p:sp>
      </p:grpSp>
      <p:grpSp>
        <p:nvGrpSpPr>
          <p:cNvPr id="654" name="Google Shape;654;p60"/>
          <p:cNvGrpSpPr/>
          <p:nvPr/>
        </p:nvGrpSpPr>
        <p:grpSpPr>
          <a:xfrm>
            <a:off x="5865562" y="997032"/>
            <a:ext cx="1613992" cy="472144"/>
            <a:chOff x="0" y="0"/>
            <a:chExt cx="3059700" cy="895400"/>
          </a:xfrm>
        </p:grpSpPr>
        <p:grpSp>
          <p:nvGrpSpPr>
            <p:cNvPr id="655" name="Google Shape;655;p60"/>
            <p:cNvGrpSpPr/>
            <p:nvPr/>
          </p:nvGrpSpPr>
          <p:grpSpPr>
            <a:xfrm>
              <a:off x="564257" y="520700"/>
              <a:ext cx="1917600" cy="374700"/>
              <a:chOff x="0" y="0"/>
              <a:chExt cx="1917600" cy="374700"/>
            </a:xfrm>
          </p:grpSpPr>
          <p:cxnSp>
            <p:nvCxnSpPr>
              <p:cNvPr id="656" name="Google Shape;656;p60"/>
              <p:cNvCxnSpPr/>
              <p:nvPr/>
            </p:nvCxnSpPr>
            <p:spPr>
              <a:xfrm>
                <a:off x="19051" y="190499"/>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657" name="Google Shape;657;p60"/>
              <p:cNvCxnSpPr/>
              <p:nvPr/>
            </p:nvCxnSpPr>
            <p:spPr>
              <a:xfrm>
                <a:off x="1911350" y="190500"/>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658" name="Google Shape;658;p60"/>
              <p:cNvCxnSpPr/>
              <p:nvPr/>
            </p:nvCxnSpPr>
            <p:spPr>
              <a:xfrm>
                <a:off x="965200" y="0"/>
                <a:ext cx="0" cy="190500"/>
              </a:xfrm>
              <a:prstGeom prst="straightConnector1">
                <a:avLst/>
              </a:prstGeom>
              <a:noFill/>
              <a:ln cap="flat" cmpd="sng" w="25400">
                <a:solidFill>
                  <a:srgbClr val="969696"/>
                </a:solidFill>
                <a:prstDash val="solid"/>
                <a:round/>
                <a:headEnd len="med" w="med" type="none"/>
                <a:tailEnd len="med" w="med" type="none"/>
              </a:ln>
            </p:spPr>
          </p:cxnSp>
          <p:cxnSp>
            <p:nvCxnSpPr>
              <p:cNvPr id="659" name="Google Shape;659;p60"/>
              <p:cNvCxnSpPr/>
              <p:nvPr/>
            </p:nvCxnSpPr>
            <p:spPr>
              <a:xfrm>
                <a:off x="0" y="190501"/>
                <a:ext cx="1917600" cy="0"/>
              </a:xfrm>
              <a:prstGeom prst="straightConnector1">
                <a:avLst/>
              </a:prstGeom>
              <a:noFill/>
              <a:ln cap="flat" cmpd="sng" w="25400">
                <a:solidFill>
                  <a:srgbClr val="969696"/>
                </a:solidFill>
                <a:prstDash val="solid"/>
                <a:round/>
                <a:headEnd len="med" w="med" type="none"/>
                <a:tailEnd len="med" w="med" type="none"/>
              </a:ln>
            </p:spPr>
          </p:cxnSp>
        </p:grpSp>
        <p:sp>
          <p:nvSpPr>
            <p:cNvPr id="660" name="Google Shape;660;p60"/>
            <p:cNvSpPr/>
            <p:nvPr/>
          </p:nvSpPr>
          <p:spPr>
            <a:xfrm>
              <a:off x="0" y="0"/>
              <a:ext cx="3059700" cy="374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GB" sz="1300">
                  <a:solidFill>
                    <a:srgbClr val="FFFFFF"/>
                  </a:solidFill>
                  <a:latin typeface="Helvetica Neue"/>
                  <a:ea typeface="Helvetica Neue"/>
                  <a:cs typeface="Helvetica Neue"/>
                  <a:sym typeface="Helvetica Neue"/>
                </a:rPr>
                <a:t>PARAMETER</a:t>
              </a:r>
              <a:endParaRPr sz="900">
                <a:solidFill>
                  <a:srgbClr val="000000"/>
                </a:solidFill>
                <a:latin typeface="Helvetica Neue"/>
                <a:ea typeface="Helvetica Neue"/>
                <a:cs typeface="Helvetica Neue"/>
                <a:sym typeface="Helvetica Neue"/>
              </a:endParaRPr>
            </a:p>
          </p:txBody>
        </p:sp>
      </p:grpSp>
      <p:grpSp>
        <p:nvGrpSpPr>
          <p:cNvPr id="661" name="Google Shape;661;p60"/>
          <p:cNvGrpSpPr/>
          <p:nvPr/>
        </p:nvGrpSpPr>
        <p:grpSpPr>
          <a:xfrm flipH="1" rot="10800000">
            <a:off x="3476013" y="2165267"/>
            <a:ext cx="877322" cy="197579"/>
            <a:chOff x="0" y="0"/>
            <a:chExt cx="1663800" cy="374700"/>
          </a:xfrm>
        </p:grpSpPr>
        <p:cxnSp>
          <p:nvCxnSpPr>
            <p:cNvPr id="662" name="Google Shape;662;p60"/>
            <p:cNvCxnSpPr/>
            <p:nvPr/>
          </p:nvCxnSpPr>
          <p:spPr>
            <a:xfrm>
              <a:off x="19050" y="190499"/>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663" name="Google Shape;663;p60"/>
            <p:cNvCxnSpPr/>
            <p:nvPr/>
          </p:nvCxnSpPr>
          <p:spPr>
            <a:xfrm>
              <a:off x="1657349" y="190500"/>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664" name="Google Shape;664;p60"/>
            <p:cNvCxnSpPr/>
            <p:nvPr/>
          </p:nvCxnSpPr>
          <p:spPr>
            <a:xfrm>
              <a:off x="838200" y="0"/>
              <a:ext cx="0" cy="190500"/>
            </a:xfrm>
            <a:prstGeom prst="straightConnector1">
              <a:avLst/>
            </a:prstGeom>
            <a:noFill/>
            <a:ln cap="flat" cmpd="sng" w="25400">
              <a:solidFill>
                <a:srgbClr val="969696"/>
              </a:solidFill>
              <a:prstDash val="solid"/>
              <a:round/>
              <a:headEnd len="med" w="med" type="none"/>
              <a:tailEnd len="med" w="med" type="none"/>
            </a:ln>
          </p:spPr>
        </p:cxnSp>
        <p:cxnSp>
          <p:nvCxnSpPr>
            <p:cNvPr id="665" name="Google Shape;665;p60"/>
            <p:cNvCxnSpPr/>
            <p:nvPr/>
          </p:nvCxnSpPr>
          <p:spPr>
            <a:xfrm>
              <a:off x="0" y="190500"/>
              <a:ext cx="1663800" cy="0"/>
            </a:xfrm>
            <a:prstGeom prst="straightConnector1">
              <a:avLst/>
            </a:prstGeom>
            <a:noFill/>
            <a:ln cap="flat" cmpd="sng" w="25400">
              <a:solidFill>
                <a:srgbClr val="969696"/>
              </a:solidFill>
              <a:prstDash val="solid"/>
              <a:round/>
              <a:headEnd len="med" w="med" type="none"/>
              <a:tailEnd len="med" w="med" type="none"/>
            </a:ln>
          </p:spPr>
        </p:cxnSp>
      </p:grpSp>
      <p:sp>
        <p:nvSpPr>
          <p:cNvPr id="666" name="Google Shape;666;p60"/>
          <p:cNvSpPr/>
          <p:nvPr/>
        </p:nvSpPr>
        <p:spPr>
          <a:xfrm>
            <a:off x="3111012" y="2439865"/>
            <a:ext cx="3061500" cy="468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GB" sz="1300">
                <a:solidFill>
                  <a:srgbClr val="FFFFFF"/>
                </a:solidFill>
                <a:latin typeface="Helvetica Neue"/>
                <a:ea typeface="Helvetica Neue"/>
                <a:cs typeface="Helvetica Neue"/>
                <a:sym typeface="Helvetica Neue"/>
              </a:rPr>
              <a:t>THE PARAMETERS ARE USED LIKE VARIABLES WITHIN THE FUNCTION</a:t>
            </a:r>
            <a:endParaRPr sz="900">
              <a:solidFill>
                <a:srgbClr val="000000"/>
              </a:solidFill>
              <a:latin typeface="Helvetica Neue"/>
              <a:ea typeface="Helvetica Neue"/>
              <a:cs typeface="Helvetica Neue"/>
              <a:sym typeface="Helvetica Neue"/>
            </a:endParaRPr>
          </a:p>
        </p:txBody>
      </p:sp>
      <p:grpSp>
        <p:nvGrpSpPr>
          <p:cNvPr id="667" name="Google Shape;667;p60"/>
          <p:cNvGrpSpPr/>
          <p:nvPr/>
        </p:nvGrpSpPr>
        <p:grpSpPr>
          <a:xfrm flipH="1" rot="10800000">
            <a:off x="4781980" y="2165267"/>
            <a:ext cx="1011150" cy="197579"/>
            <a:chOff x="0" y="0"/>
            <a:chExt cx="1917600" cy="374700"/>
          </a:xfrm>
        </p:grpSpPr>
        <p:cxnSp>
          <p:nvCxnSpPr>
            <p:cNvPr id="668" name="Google Shape;668;p60"/>
            <p:cNvCxnSpPr/>
            <p:nvPr/>
          </p:nvCxnSpPr>
          <p:spPr>
            <a:xfrm>
              <a:off x="19051" y="190499"/>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669" name="Google Shape;669;p60"/>
            <p:cNvCxnSpPr/>
            <p:nvPr/>
          </p:nvCxnSpPr>
          <p:spPr>
            <a:xfrm>
              <a:off x="1911350" y="190500"/>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670" name="Google Shape;670;p60"/>
            <p:cNvCxnSpPr/>
            <p:nvPr/>
          </p:nvCxnSpPr>
          <p:spPr>
            <a:xfrm>
              <a:off x="965200" y="0"/>
              <a:ext cx="0" cy="190500"/>
            </a:xfrm>
            <a:prstGeom prst="straightConnector1">
              <a:avLst/>
            </a:prstGeom>
            <a:noFill/>
            <a:ln cap="flat" cmpd="sng" w="25400">
              <a:solidFill>
                <a:srgbClr val="969696"/>
              </a:solidFill>
              <a:prstDash val="solid"/>
              <a:round/>
              <a:headEnd len="med" w="med" type="none"/>
              <a:tailEnd len="med" w="med" type="none"/>
            </a:ln>
          </p:spPr>
        </p:cxnSp>
        <p:cxnSp>
          <p:nvCxnSpPr>
            <p:cNvPr id="671" name="Google Shape;671;p60"/>
            <p:cNvCxnSpPr/>
            <p:nvPr/>
          </p:nvCxnSpPr>
          <p:spPr>
            <a:xfrm>
              <a:off x="0" y="190501"/>
              <a:ext cx="1917600" cy="0"/>
            </a:xfrm>
            <a:prstGeom prst="straightConnector1">
              <a:avLst/>
            </a:prstGeom>
            <a:noFill/>
            <a:ln cap="flat" cmpd="sng" w="25400">
              <a:solidFill>
                <a:srgbClr val="969696"/>
              </a:solidFill>
              <a:prstDash val="solid"/>
              <a:round/>
              <a:headEnd len="med" w="med" type="none"/>
              <a:tailEnd len="med" w="med" type="none"/>
            </a:ln>
          </p:spPr>
        </p:cxnSp>
      </p:grpSp>
      <p:sp>
        <p:nvSpPr>
          <p:cNvPr id="672" name="Google Shape;672;p60"/>
          <p:cNvSpPr txBox="1"/>
          <p:nvPr>
            <p:ph type="title"/>
          </p:nvPr>
        </p:nvSpPr>
        <p:spPr>
          <a:xfrm>
            <a:off x="4125725" y="3095138"/>
            <a:ext cx="4343400" cy="473100"/>
          </a:xfrm>
          <a:prstGeom prst="rect">
            <a:avLst/>
          </a:prstGeom>
          <a:noFill/>
          <a:ln>
            <a:noFill/>
          </a:ln>
        </p:spPr>
        <p:txBody>
          <a:bodyPr anchorCtr="0" anchor="ctr" bIns="669725" lIns="669725" spcFirstLastPara="1" rIns="669725" wrap="square" tIns="669725">
            <a:normAutofit fontScale="90000"/>
          </a:bodyPr>
          <a:lstStyle/>
          <a:p>
            <a:pPr indent="0" lvl="0" marL="0" rtl="0" algn="ctr">
              <a:lnSpc>
                <a:spcPct val="90000"/>
              </a:lnSpc>
              <a:spcBef>
                <a:spcPts val="0"/>
              </a:spcBef>
              <a:spcAft>
                <a:spcPts val="0"/>
              </a:spcAft>
              <a:buClr>
                <a:schemeClr val="lt1"/>
              </a:buClr>
              <a:buSzPct val="100000"/>
              <a:buFont typeface="Courier"/>
              <a:buNone/>
            </a:pPr>
            <a:r>
              <a:rPr lang="en-GB" sz="2600">
                <a:solidFill>
                  <a:srgbClr val="DCDCAA"/>
                </a:solidFill>
                <a:latin typeface="Courier New"/>
                <a:ea typeface="Courier New"/>
                <a:cs typeface="Courier New"/>
                <a:sym typeface="Courier New"/>
              </a:rPr>
              <a:t>getArea</a:t>
            </a:r>
            <a:r>
              <a:rPr lang="en-GB" sz="2600">
                <a:solidFill>
                  <a:schemeClr val="lt1"/>
                </a:solidFill>
                <a:latin typeface="Courier"/>
                <a:ea typeface="Courier"/>
                <a:cs typeface="Courier"/>
                <a:sym typeface="Courier"/>
              </a:rPr>
              <a:t>(</a:t>
            </a:r>
            <a:r>
              <a:rPr lang="en-GB" sz="2600">
                <a:solidFill>
                  <a:srgbClr val="F2717A"/>
                </a:solidFill>
                <a:latin typeface="Courier"/>
                <a:ea typeface="Courier"/>
                <a:cs typeface="Courier"/>
                <a:sym typeface="Courier"/>
              </a:rPr>
              <a:t>3</a:t>
            </a:r>
            <a:r>
              <a:rPr lang="en-GB" sz="2600">
                <a:solidFill>
                  <a:schemeClr val="lt1"/>
                </a:solidFill>
                <a:latin typeface="Courier"/>
                <a:ea typeface="Courier"/>
                <a:cs typeface="Courier"/>
                <a:sym typeface="Courier"/>
              </a:rPr>
              <a:t>,</a:t>
            </a:r>
            <a:r>
              <a:rPr lang="en-GB" sz="2600">
                <a:latin typeface="Courier"/>
                <a:ea typeface="Courier"/>
                <a:cs typeface="Courier"/>
                <a:sym typeface="Courier"/>
              </a:rPr>
              <a:t> </a:t>
            </a:r>
            <a:r>
              <a:rPr lang="en-GB" sz="2600">
                <a:solidFill>
                  <a:srgbClr val="F2717A"/>
                </a:solidFill>
                <a:latin typeface="Courier"/>
                <a:ea typeface="Courier"/>
                <a:cs typeface="Courier"/>
                <a:sym typeface="Courier"/>
              </a:rPr>
              <a:t>5</a:t>
            </a:r>
            <a:r>
              <a:rPr lang="en-GB" sz="2600">
                <a:solidFill>
                  <a:schemeClr val="lt1"/>
                </a:solidFill>
                <a:latin typeface="Courier"/>
                <a:ea typeface="Courier"/>
                <a:cs typeface="Courier"/>
                <a:sym typeface="Courier"/>
              </a:rPr>
              <a:t>);</a:t>
            </a:r>
            <a:endParaRPr sz="900">
              <a:solidFill>
                <a:schemeClr val="lt1"/>
              </a:solidFill>
            </a:endParaRPr>
          </a:p>
        </p:txBody>
      </p:sp>
      <p:grpSp>
        <p:nvGrpSpPr>
          <p:cNvPr id="673" name="Google Shape;673;p60"/>
          <p:cNvGrpSpPr/>
          <p:nvPr/>
        </p:nvGrpSpPr>
        <p:grpSpPr>
          <a:xfrm>
            <a:off x="6016311" y="3673404"/>
            <a:ext cx="1613992" cy="473066"/>
            <a:chOff x="0" y="-50"/>
            <a:chExt cx="3059700" cy="895450"/>
          </a:xfrm>
        </p:grpSpPr>
        <p:grpSp>
          <p:nvGrpSpPr>
            <p:cNvPr id="674" name="Google Shape;674;p60"/>
            <p:cNvGrpSpPr/>
            <p:nvPr/>
          </p:nvGrpSpPr>
          <p:grpSpPr>
            <a:xfrm>
              <a:off x="729358" y="-50"/>
              <a:ext cx="1600200" cy="374700"/>
              <a:chOff x="0" y="-50"/>
              <a:chExt cx="1600200" cy="374700"/>
            </a:xfrm>
          </p:grpSpPr>
          <p:cxnSp>
            <p:nvCxnSpPr>
              <p:cNvPr id="675" name="Google Shape;675;p60"/>
              <p:cNvCxnSpPr/>
              <p:nvPr/>
            </p:nvCxnSpPr>
            <p:spPr>
              <a:xfrm rot="10800000">
                <a:off x="19049" y="-50"/>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676" name="Google Shape;676;p60"/>
              <p:cNvCxnSpPr/>
              <p:nvPr/>
            </p:nvCxnSpPr>
            <p:spPr>
              <a:xfrm rot="10800000">
                <a:off x="1593849" y="-50"/>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677" name="Google Shape;677;p60"/>
              <p:cNvCxnSpPr/>
              <p:nvPr/>
            </p:nvCxnSpPr>
            <p:spPr>
              <a:xfrm rot="10800000">
                <a:off x="800099" y="184150"/>
                <a:ext cx="0" cy="190500"/>
              </a:xfrm>
              <a:prstGeom prst="straightConnector1">
                <a:avLst/>
              </a:prstGeom>
              <a:noFill/>
              <a:ln cap="flat" cmpd="sng" w="25400">
                <a:solidFill>
                  <a:srgbClr val="969696"/>
                </a:solidFill>
                <a:prstDash val="solid"/>
                <a:round/>
                <a:headEnd len="med" w="med" type="none"/>
                <a:tailEnd len="med" w="med" type="none"/>
              </a:ln>
            </p:spPr>
          </p:cxnSp>
          <p:cxnSp>
            <p:nvCxnSpPr>
              <p:cNvPr id="678" name="Google Shape;678;p60"/>
              <p:cNvCxnSpPr/>
              <p:nvPr/>
            </p:nvCxnSpPr>
            <p:spPr>
              <a:xfrm>
                <a:off x="0" y="184149"/>
                <a:ext cx="1600200" cy="0"/>
              </a:xfrm>
              <a:prstGeom prst="straightConnector1">
                <a:avLst/>
              </a:prstGeom>
              <a:noFill/>
              <a:ln cap="flat" cmpd="sng" w="25400">
                <a:solidFill>
                  <a:srgbClr val="969696"/>
                </a:solidFill>
                <a:prstDash val="solid"/>
                <a:round/>
                <a:headEnd len="med" w="med" type="none"/>
                <a:tailEnd len="med" w="med" type="none"/>
              </a:ln>
            </p:spPr>
          </p:cxnSp>
        </p:grpSp>
        <p:sp>
          <p:nvSpPr>
            <p:cNvPr id="679" name="Google Shape;679;p60"/>
            <p:cNvSpPr/>
            <p:nvPr/>
          </p:nvSpPr>
          <p:spPr>
            <a:xfrm>
              <a:off x="0" y="520700"/>
              <a:ext cx="3059700" cy="374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GB" sz="1300">
                  <a:solidFill>
                    <a:srgbClr val="FFFFFF"/>
                  </a:solidFill>
                  <a:latin typeface="Helvetica Neue"/>
                  <a:ea typeface="Helvetica Neue"/>
                  <a:cs typeface="Helvetica Neue"/>
                  <a:sym typeface="Helvetica Neue"/>
                </a:rPr>
                <a:t>ARGUMENTS</a:t>
              </a:r>
              <a:endParaRPr sz="900">
                <a:solidFill>
                  <a:srgbClr val="000000"/>
                </a:solidFill>
                <a:latin typeface="Helvetica Neue"/>
                <a:ea typeface="Helvetica Neue"/>
                <a:cs typeface="Helvetica Neue"/>
                <a:sym typeface="Helvetica Neue"/>
              </a:endParaRPr>
            </a:p>
          </p:txBody>
        </p:sp>
      </p:grpSp>
      <p:sp>
        <p:nvSpPr>
          <p:cNvPr id="680" name="Google Shape;680;p60"/>
          <p:cNvSpPr txBox="1"/>
          <p:nvPr/>
        </p:nvSpPr>
        <p:spPr>
          <a:xfrm>
            <a:off x="94300" y="399375"/>
            <a:ext cx="4477800" cy="473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GB" sz="1200">
                <a:solidFill>
                  <a:schemeClr val="lt1"/>
                </a:solidFill>
                <a:latin typeface="Helvetica Neue"/>
                <a:ea typeface="Helvetica Neue"/>
                <a:cs typeface="Helvetica Neue"/>
                <a:sym typeface="Helvetica Neue"/>
              </a:rPr>
              <a:t>CALLING</a:t>
            </a:r>
            <a:r>
              <a:rPr b="1" lang="en-GB" sz="1200">
                <a:solidFill>
                  <a:schemeClr val="lt1"/>
                </a:solidFill>
                <a:latin typeface="Helvetica Neue"/>
                <a:ea typeface="Helvetica Neue"/>
                <a:cs typeface="Helvetica Neue"/>
                <a:sym typeface="Helvetica Neue"/>
              </a:rPr>
              <a:t> A FUNCTION THAT NEEDS INFORMATION</a:t>
            </a:r>
            <a:endParaRPr b="1" sz="1200">
              <a:solidFill>
                <a:schemeClr val="lt1"/>
              </a:solidFill>
              <a:latin typeface="Helvetica Neue"/>
              <a:ea typeface="Helvetica Neue"/>
              <a:cs typeface="Helvetica Neue"/>
              <a:sym typeface="Helvetica Neue"/>
            </a:endParaRPr>
          </a:p>
        </p:txBody>
      </p:sp>
      <p:cxnSp>
        <p:nvCxnSpPr>
          <p:cNvPr id="681" name="Google Shape;681;p60"/>
          <p:cNvCxnSpPr/>
          <p:nvPr/>
        </p:nvCxnSpPr>
        <p:spPr>
          <a:xfrm rot="10800000">
            <a:off x="5798750" y="1871288"/>
            <a:ext cx="815400" cy="1257300"/>
          </a:xfrm>
          <a:prstGeom prst="straightConnector1">
            <a:avLst/>
          </a:prstGeom>
          <a:noFill/>
          <a:ln cap="flat" cmpd="sng" w="9525">
            <a:solidFill>
              <a:srgbClr val="00B498"/>
            </a:solidFill>
            <a:prstDash val="solid"/>
            <a:round/>
            <a:headEnd len="med" w="med" type="none"/>
            <a:tailEnd len="med" w="med" type="triangle"/>
          </a:ln>
        </p:spPr>
      </p:cxnSp>
      <p:cxnSp>
        <p:nvCxnSpPr>
          <p:cNvPr id="682" name="Google Shape;682;p60"/>
          <p:cNvCxnSpPr/>
          <p:nvPr/>
        </p:nvCxnSpPr>
        <p:spPr>
          <a:xfrm rot="10800000">
            <a:off x="6316900" y="1871288"/>
            <a:ext cx="815400" cy="1257300"/>
          </a:xfrm>
          <a:prstGeom prst="straightConnector1">
            <a:avLst/>
          </a:prstGeom>
          <a:noFill/>
          <a:ln cap="flat" cmpd="sng" w="9525">
            <a:solidFill>
              <a:srgbClr val="00B498"/>
            </a:solidFill>
            <a:prstDash val="solid"/>
            <a:round/>
            <a:headEnd len="med" w="med" type="none"/>
            <a:tailEnd len="med" w="med" type="triangle"/>
          </a:ln>
        </p:spPr>
      </p:cxnSp>
      <p:sp>
        <p:nvSpPr>
          <p:cNvPr id="683" name="Google Shape;683;p60"/>
          <p:cNvSpPr txBox="1"/>
          <p:nvPr/>
        </p:nvSpPr>
        <p:spPr>
          <a:xfrm>
            <a:off x="300000" y="1665563"/>
            <a:ext cx="1614000" cy="910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GB" sz="900">
                <a:solidFill>
                  <a:schemeClr val="lt1"/>
                </a:solidFill>
                <a:latin typeface="Calibri"/>
                <a:ea typeface="Calibri"/>
                <a:cs typeface="Calibri"/>
                <a:sym typeface="Calibri"/>
              </a:rPr>
              <a:t>Having a return statement is optional however it’s a necessary good. It depends on your code utility.</a:t>
            </a:r>
            <a:endParaRPr sz="900">
              <a:solidFill>
                <a:schemeClr val="lt1"/>
              </a:solidFill>
              <a:latin typeface="Calibri"/>
              <a:ea typeface="Calibri"/>
              <a:cs typeface="Calibri"/>
              <a:sym typeface="Calibri"/>
            </a:endParaRPr>
          </a:p>
        </p:txBody>
      </p:sp>
      <p:cxnSp>
        <p:nvCxnSpPr>
          <p:cNvPr id="684" name="Google Shape;684;p60"/>
          <p:cNvCxnSpPr>
            <a:stCxn id="683" idx="3"/>
          </p:cNvCxnSpPr>
          <p:nvPr/>
        </p:nvCxnSpPr>
        <p:spPr>
          <a:xfrm flipH="1" rot="10800000">
            <a:off x="1914000" y="2054213"/>
            <a:ext cx="402600" cy="66600"/>
          </a:xfrm>
          <a:prstGeom prst="straightConnector1">
            <a:avLst/>
          </a:prstGeom>
          <a:noFill/>
          <a:ln cap="flat" cmpd="sng" w="9525">
            <a:solidFill>
              <a:srgbClr val="00B498"/>
            </a:solidFill>
            <a:prstDash val="solid"/>
            <a:round/>
            <a:headEnd len="med" w="med" type="none"/>
            <a:tailEnd len="med" w="med" type="triangle"/>
          </a:ln>
        </p:spPr>
      </p:cxnSp>
      <p:sp>
        <p:nvSpPr>
          <p:cNvPr id="685" name="Google Shape;685;p60"/>
          <p:cNvSpPr/>
          <p:nvPr/>
        </p:nvSpPr>
        <p:spPr>
          <a:xfrm>
            <a:off x="307250" y="4162700"/>
            <a:ext cx="8606100" cy="590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0"/>
          <p:cNvSpPr txBox="1"/>
          <p:nvPr/>
        </p:nvSpPr>
        <p:spPr>
          <a:xfrm>
            <a:off x="454800" y="4149950"/>
            <a:ext cx="823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434343"/>
                </a:solidFill>
                <a:latin typeface="Calibri"/>
                <a:ea typeface="Calibri"/>
                <a:cs typeface="Calibri"/>
                <a:sym typeface="Calibri"/>
              </a:rPr>
              <a:t>The () Operator invokes the function. Accessing a function without () will return the function object instead of the function result</a:t>
            </a:r>
            <a:endParaRPr>
              <a:solidFill>
                <a:srgbClr val="434343"/>
              </a:solidFill>
              <a:latin typeface="Calibri"/>
              <a:ea typeface="Calibri"/>
              <a:cs typeface="Calibri"/>
              <a:sym typeface="Calibri"/>
            </a:endParaRPr>
          </a:p>
        </p:txBody>
      </p:sp>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242C"/>
        </a:solidFill>
      </p:bgPr>
    </p:bg>
    <p:spTree>
      <p:nvGrpSpPr>
        <p:cNvPr id="690" name="Shape 690"/>
        <p:cNvGrpSpPr/>
        <p:nvPr/>
      </p:nvGrpSpPr>
      <p:grpSpPr>
        <a:xfrm>
          <a:off x="0" y="0"/>
          <a:ext cx="0" cy="0"/>
          <a:chOff x="0" y="0"/>
          <a:chExt cx="0" cy="0"/>
        </a:xfrm>
      </p:grpSpPr>
      <p:sp>
        <p:nvSpPr>
          <p:cNvPr id="691" name="Google Shape;691;p61"/>
          <p:cNvSpPr txBox="1"/>
          <p:nvPr>
            <p:ph type="title"/>
          </p:nvPr>
        </p:nvSpPr>
        <p:spPr>
          <a:xfrm>
            <a:off x="342600" y="1469175"/>
            <a:ext cx="8687700" cy="1351800"/>
          </a:xfrm>
          <a:prstGeom prst="rect">
            <a:avLst/>
          </a:prstGeom>
          <a:noFill/>
          <a:ln>
            <a:noFill/>
          </a:ln>
        </p:spPr>
        <p:txBody>
          <a:bodyPr anchorCtr="0" anchor="ctr" bIns="669725" lIns="669725" spcFirstLastPara="1" rIns="669725" wrap="square" tIns="669725">
            <a:normAutofit fontScale="90000"/>
          </a:bodyPr>
          <a:lstStyle/>
          <a:p>
            <a:pPr indent="0" lvl="0" marL="0" rtl="0" algn="l">
              <a:lnSpc>
                <a:spcPct val="90000"/>
              </a:lnSpc>
              <a:spcBef>
                <a:spcPts val="0"/>
              </a:spcBef>
              <a:spcAft>
                <a:spcPts val="0"/>
              </a:spcAft>
              <a:buClr>
                <a:schemeClr val="lt1"/>
              </a:buClr>
              <a:buSzPct val="80769"/>
              <a:buFont typeface="Courier"/>
              <a:buNone/>
            </a:pPr>
            <a:r>
              <a:rPr lang="en-GB" sz="2600">
                <a:solidFill>
                  <a:srgbClr val="569CD6"/>
                </a:solidFill>
                <a:latin typeface="Courier New"/>
                <a:ea typeface="Courier New"/>
                <a:cs typeface="Courier New"/>
                <a:sym typeface="Courier New"/>
              </a:rPr>
              <a:t>function</a:t>
            </a:r>
            <a:r>
              <a:rPr lang="en-GB" sz="2600">
                <a:solidFill>
                  <a:srgbClr val="D4D4D4"/>
                </a:solidFill>
                <a:latin typeface="Courier New"/>
                <a:ea typeface="Courier New"/>
                <a:cs typeface="Courier New"/>
                <a:sym typeface="Courier New"/>
              </a:rPr>
              <a:t> </a:t>
            </a:r>
            <a:r>
              <a:rPr lang="en-GB" sz="2600">
                <a:solidFill>
                  <a:srgbClr val="DCDCAA"/>
                </a:solidFill>
                <a:latin typeface="Courier New"/>
                <a:ea typeface="Courier New"/>
                <a:cs typeface="Courier New"/>
                <a:sym typeface="Courier New"/>
              </a:rPr>
              <a:t>getArea</a:t>
            </a:r>
            <a:r>
              <a:rPr lang="en-GB" sz="2100">
                <a:solidFill>
                  <a:schemeClr val="lt1"/>
                </a:solidFill>
                <a:latin typeface="Courier New"/>
                <a:ea typeface="Courier New"/>
                <a:cs typeface="Courier New"/>
                <a:sym typeface="Courier New"/>
              </a:rPr>
              <a:t>(</a:t>
            </a:r>
            <a:r>
              <a:rPr lang="en-GB" sz="2100">
                <a:solidFill>
                  <a:srgbClr val="F2717A"/>
                </a:solidFill>
                <a:latin typeface="Courier New"/>
                <a:ea typeface="Courier New"/>
                <a:cs typeface="Courier New"/>
                <a:sym typeface="Courier New"/>
              </a:rPr>
              <a:t>width</a:t>
            </a:r>
            <a:r>
              <a:rPr lang="en-GB" sz="2100">
                <a:solidFill>
                  <a:schemeClr val="lt1"/>
                </a:solidFill>
                <a:latin typeface="Courier New"/>
                <a:ea typeface="Courier New"/>
                <a:cs typeface="Courier New"/>
                <a:sym typeface="Courier New"/>
              </a:rPr>
              <a:t>,</a:t>
            </a:r>
            <a:r>
              <a:rPr lang="en-GB" sz="2100">
                <a:latin typeface="Courier New"/>
                <a:ea typeface="Courier New"/>
                <a:cs typeface="Courier New"/>
                <a:sym typeface="Courier New"/>
              </a:rPr>
              <a:t> </a:t>
            </a:r>
            <a:r>
              <a:rPr lang="en-GB" sz="2100">
                <a:solidFill>
                  <a:srgbClr val="F2717A"/>
                </a:solidFill>
                <a:latin typeface="Courier New"/>
                <a:ea typeface="Courier New"/>
                <a:cs typeface="Courier New"/>
                <a:sym typeface="Courier New"/>
              </a:rPr>
              <a:t>height, modifier = 10</a:t>
            </a:r>
            <a:r>
              <a:rPr lang="en-GB" sz="2100">
                <a:solidFill>
                  <a:schemeClr val="lt1"/>
                </a:solidFill>
                <a:latin typeface="Courier New"/>
                <a:ea typeface="Courier New"/>
                <a:cs typeface="Courier New"/>
                <a:sym typeface="Courier New"/>
              </a:rPr>
              <a:t>) {</a:t>
            </a:r>
            <a:br>
              <a:rPr lang="en-GB" sz="2100">
                <a:solidFill>
                  <a:schemeClr val="lt1"/>
                </a:solidFill>
                <a:latin typeface="Courier New"/>
                <a:ea typeface="Courier New"/>
                <a:cs typeface="Courier New"/>
                <a:sym typeface="Courier New"/>
              </a:rPr>
            </a:br>
            <a:r>
              <a:rPr lang="en-GB" sz="2100">
                <a:latin typeface="Courier New"/>
                <a:ea typeface="Courier New"/>
                <a:cs typeface="Courier New"/>
                <a:sym typeface="Courier New"/>
              </a:rPr>
              <a:t>  </a:t>
            </a:r>
            <a:r>
              <a:rPr lang="en-GB" sz="2100">
                <a:solidFill>
                  <a:schemeClr val="lt1"/>
                </a:solidFill>
                <a:latin typeface="Courier New"/>
                <a:ea typeface="Courier New"/>
                <a:cs typeface="Courier New"/>
                <a:sym typeface="Courier New"/>
              </a:rPr>
              <a:t>return </a:t>
            </a:r>
            <a:r>
              <a:rPr lang="en-GB" sz="2100">
                <a:solidFill>
                  <a:srgbClr val="F2717A"/>
                </a:solidFill>
                <a:latin typeface="Courier New"/>
                <a:ea typeface="Courier New"/>
                <a:cs typeface="Courier New"/>
                <a:sym typeface="Courier New"/>
              </a:rPr>
              <a:t>width</a:t>
            </a:r>
            <a:r>
              <a:rPr lang="en-GB" sz="2100">
                <a:solidFill>
                  <a:schemeClr val="lt1"/>
                </a:solidFill>
                <a:latin typeface="Courier New"/>
                <a:ea typeface="Courier New"/>
                <a:cs typeface="Courier New"/>
                <a:sym typeface="Courier New"/>
              </a:rPr>
              <a:t> * </a:t>
            </a:r>
            <a:r>
              <a:rPr lang="en-GB" sz="2100">
                <a:solidFill>
                  <a:srgbClr val="F2717A"/>
                </a:solidFill>
                <a:latin typeface="Courier New"/>
                <a:ea typeface="Courier New"/>
                <a:cs typeface="Courier New"/>
                <a:sym typeface="Courier New"/>
              </a:rPr>
              <a:t>height </a:t>
            </a:r>
            <a:r>
              <a:rPr lang="en-GB" sz="2100">
                <a:solidFill>
                  <a:schemeClr val="lt1"/>
                </a:solidFill>
                <a:latin typeface="Courier New"/>
                <a:ea typeface="Courier New"/>
                <a:cs typeface="Courier New"/>
                <a:sym typeface="Courier New"/>
              </a:rPr>
              <a:t>* </a:t>
            </a:r>
            <a:r>
              <a:rPr lang="en-GB" sz="2100">
                <a:solidFill>
                  <a:srgbClr val="F2717A"/>
                </a:solidFill>
                <a:latin typeface="Courier New"/>
                <a:ea typeface="Courier New"/>
                <a:cs typeface="Courier New"/>
                <a:sym typeface="Courier New"/>
              </a:rPr>
              <a:t>modifier</a:t>
            </a:r>
            <a:r>
              <a:rPr lang="en-GB" sz="2100">
                <a:solidFill>
                  <a:schemeClr val="lt1"/>
                </a:solidFill>
                <a:latin typeface="Courier New"/>
                <a:ea typeface="Courier New"/>
                <a:cs typeface="Courier New"/>
                <a:sym typeface="Courier New"/>
              </a:rPr>
              <a:t>;</a:t>
            </a:r>
            <a:br>
              <a:rPr lang="en-GB" sz="2100">
                <a:solidFill>
                  <a:schemeClr val="lt1"/>
                </a:solidFill>
                <a:latin typeface="Courier New"/>
                <a:ea typeface="Courier New"/>
                <a:cs typeface="Courier New"/>
                <a:sym typeface="Courier New"/>
              </a:rPr>
            </a:br>
            <a:r>
              <a:rPr lang="en-GB" sz="2100">
                <a:solidFill>
                  <a:schemeClr val="lt1"/>
                </a:solidFill>
                <a:latin typeface="Courier New"/>
                <a:ea typeface="Courier New"/>
                <a:cs typeface="Courier New"/>
                <a:sym typeface="Courier New"/>
              </a:rPr>
              <a:t>}</a:t>
            </a:r>
            <a:endParaRPr sz="900">
              <a:solidFill>
                <a:schemeClr val="lt1"/>
              </a:solidFill>
              <a:latin typeface="Courier New"/>
              <a:ea typeface="Courier New"/>
              <a:cs typeface="Courier New"/>
              <a:sym typeface="Courier New"/>
            </a:endParaRPr>
          </a:p>
        </p:txBody>
      </p:sp>
      <p:grpSp>
        <p:nvGrpSpPr>
          <p:cNvPr id="692" name="Google Shape;692;p61"/>
          <p:cNvGrpSpPr/>
          <p:nvPr/>
        </p:nvGrpSpPr>
        <p:grpSpPr>
          <a:xfrm>
            <a:off x="3497404" y="1203108"/>
            <a:ext cx="1613992" cy="472144"/>
            <a:chOff x="0" y="-12700"/>
            <a:chExt cx="3059700" cy="895400"/>
          </a:xfrm>
        </p:grpSpPr>
        <p:grpSp>
          <p:nvGrpSpPr>
            <p:cNvPr id="693" name="Google Shape;693;p61"/>
            <p:cNvGrpSpPr/>
            <p:nvPr/>
          </p:nvGrpSpPr>
          <p:grpSpPr>
            <a:xfrm>
              <a:off x="691257" y="508000"/>
              <a:ext cx="1663800" cy="374700"/>
              <a:chOff x="0" y="0"/>
              <a:chExt cx="1663800" cy="374700"/>
            </a:xfrm>
          </p:grpSpPr>
          <p:cxnSp>
            <p:nvCxnSpPr>
              <p:cNvPr id="694" name="Google Shape;694;p61"/>
              <p:cNvCxnSpPr/>
              <p:nvPr/>
            </p:nvCxnSpPr>
            <p:spPr>
              <a:xfrm>
                <a:off x="19050" y="190499"/>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695" name="Google Shape;695;p61"/>
              <p:cNvCxnSpPr/>
              <p:nvPr/>
            </p:nvCxnSpPr>
            <p:spPr>
              <a:xfrm>
                <a:off x="1657349" y="190500"/>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696" name="Google Shape;696;p61"/>
              <p:cNvCxnSpPr/>
              <p:nvPr/>
            </p:nvCxnSpPr>
            <p:spPr>
              <a:xfrm>
                <a:off x="838200" y="0"/>
                <a:ext cx="0" cy="190500"/>
              </a:xfrm>
              <a:prstGeom prst="straightConnector1">
                <a:avLst/>
              </a:prstGeom>
              <a:noFill/>
              <a:ln cap="flat" cmpd="sng" w="25400">
                <a:solidFill>
                  <a:srgbClr val="969696"/>
                </a:solidFill>
                <a:prstDash val="solid"/>
                <a:round/>
                <a:headEnd len="med" w="med" type="none"/>
                <a:tailEnd len="med" w="med" type="none"/>
              </a:ln>
            </p:spPr>
          </p:cxnSp>
          <p:cxnSp>
            <p:nvCxnSpPr>
              <p:cNvPr id="697" name="Google Shape;697;p61"/>
              <p:cNvCxnSpPr/>
              <p:nvPr/>
            </p:nvCxnSpPr>
            <p:spPr>
              <a:xfrm>
                <a:off x="0" y="190500"/>
                <a:ext cx="1663800" cy="0"/>
              </a:xfrm>
              <a:prstGeom prst="straightConnector1">
                <a:avLst/>
              </a:prstGeom>
              <a:noFill/>
              <a:ln cap="flat" cmpd="sng" w="25400">
                <a:solidFill>
                  <a:srgbClr val="969696"/>
                </a:solidFill>
                <a:prstDash val="solid"/>
                <a:round/>
                <a:headEnd len="med" w="med" type="none"/>
                <a:tailEnd len="med" w="med" type="none"/>
              </a:ln>
            </p:spPr>
          </p:cxnSp>
        </p:grpSp>
        <p:sp>
          <p:nvSpPr>
            <p:cNvPr id="698" name="Google Shape;698;p61"/>
            <p:cNvSpPr/>
            <p:nvPr/>
          </p:nvSpPr>
          <p:spPr>
            <a:xfrm>
              <a:off x="0" y="-12700"/>
              <a:ext cx="3059700" cy="3747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GB" sz="1300">
                  <a:solidFill>
                    <a:srgbClr val="FFFFFF"/>
                  </a:solidFill>
                  <a:latin typeface="Helvetica Neue"/>
                  <a:ea typeface="Helvetica Neue"/>
                  <a:cs typeface="Helvetica Neue"/>
                  <a:sym typeface="Helvetica Neue"/>
                </a:rPr>
                <a:t>PARAMETER</a:t>
              </a:r>
              <a:endParaRPr sz="900">
                <a:solidFill>
                  <a:srgbClr val="000000"/>
                </a:solidFill>
                <a:latin typeface="Helvetica Neue"/>
                <a:ea typeface="Helvetica Neue"/>
                <a:cs typeface="Helvetica Neue"/>
                <a:sym typeface="Helvetica Neue"/>
              </a:endParaRPr>
            </a:p>
          </p:txBody>
        </p:sp>
      </p:grpSp>
      <p:grpSp>
        <p:nvGrpSpPr>
          <p:cNvPr id="699" name="Google Shape;699;p61"/>
          <p:cNvGrpSpPr/>
          <p:nvPr/>
        </p:nvGrpSpPr>
        <p:grpSpPr>
          <a:xfrm>
            <a:off x="4702912" y="1203107"/>
            <a:ext cx="1613992" cy="472144"/>
            <a:chOff x="0" y="0"/>
            <a:chExt cx="3059700" cy="895400"/>
          </a:xfrm>
        </p:grpSpPr>
        <p:grpSp>
          <p:nvGrpSpPr>
            <p:cNvPr id="700" name="Google Shape;700;p61"/>
            <p:cNvGrpSpPr/>
            <p:nvPr/>
          </p:nvGrpSpPr>
          <p:grpSpPr>
            <a:xfrm>
              <a:off x="564257" y="520700"/>
              <a:ext cx="1917600" cy="374700"/>
              <a:chOff x="0" y="0"/>
              <a:chExt cx="1917600" cy="374700"/>
            </a:xfrm>
          </p:grpSpPr>
          <p:cxnSp>
            <p:nvCxnSpPr>
              <p:cNvPr id="701" name="Google Shape;701;p61"/>
              <p:cNvCxnSpPr/>
              <p:nvPr/>
            </p:nvCxnSpPr>
            <p:spPr>
              <a:xfrm>
                <a:off x="19051" y="190499"/>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702" name="Google Shape;702;p61"/>
              <p:cNvCxnSpPr/>
              <p:nvPr/>
            </p:nvCxnSpPr>
            <p:spPr>
              <a:xfrm>
                <a:off x="1911350" y="190500"/>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703" name="Google Shape;703;p61"/>
              <p:cNvCxnSpPr/>
              <p:nvPr/>
            </p:nvCxnSpPr>
            <p:spPr>
              <a:xfrm>
                <a:off x="965200" y="0"/>
                <a:ext cx="0" cy="190500"/>
              </a:xfrm>
              <a:prstGeom prst="straightConnector1">
                <a:avLst/>
              </a:prstGeom>
              <a:noFill/>
              <a:ln cap="flat" cmpd="sng" w="25400">
                <a:solidFill>
                  <a:srgbClr val="969696"/>
                </a:solidFill>
                <a:prstDash val="solid"/>
                <a:round/>
                <a:headEnd len="med" w="med" type="none"/>
                <a:tailEnd len="med" w="med" type="none"/>
              </a:ln>
            </p:spPr>
          </p:cxnSp>
          <p:cxnSp>
            <p:nvCxnSpPr>
              <p:cNvPr id="704" name="Google Shape;704;p61"/>
              <p:cNvCxnSpPr/>
              <p:nvPr/>
            </p:nvCxnSpPr>
            <p:spPr>
              <a:xfrm>
                <a:off x="0" y="190501"/>
                <a:ext cx="1917600" cy="0"/>
              </a:xfrm>
              <a:prstGeom prst="straightConnector1">
                <a:avLst/>
              </a:prstGeom>
              <a:noFill/>
              <a:ln cap="flat" cmpd="sng" w="25400">
                <a:solidFill>
                  <a:srgbClr val="969696"/>
                </a:solidFill>
                <a:prstDash val="solid"/>
                <a:round/>
                <a:headEnd len="med" w="med" type="none"/>
                <a:tailEnd len="med" w="med" type="none"/>
              </a:ln>
            </p:spPr>
          </p:cxnSp>
        </p:grpSp>
        <p:sp>
          <p:nvSpPr>
            <p:cNvPr id="705" name="Google Shape;705;p61"/>
            <p:cNvSpPr/>
            <p:nvPr/>
          </p:nvSpPr>
          <p:spPr>
            <a:xfrm>
              <a:off x="0" y="0"/>
              <a:ext cx="3059700" cy="3747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GB" sz="1300">
                  <a:solidFill>
                    <a:srgbClr val="FFFFFF"/>
                  </a:solidFill>
                  <a:latin typeface="Helvetica Neue"/>
                  <a:ea typeface="Helvetica Neue"/>
                  <a:cs typeface="Helvetica Neue"/>
                  <a:sym typeface="Helvetica Neue"/>
                </a:rPr>
                <a:t>PARAMETER</a:t>
              </a:r>
              <a:endParaRPr sz="900">
                <a:solidFill>
                  <a:srgbClr val="000000"/>
                </a:solidFill>
                <a:latin typeface="Helvetica Neue"/>
                <a:ea typeface="Helvetica Neue"/>
                <a:cs typeface="Helvetica Neue"/>
                <a:sym typeface="Helvetica Neue"/>
              </a:endParaRPr>
            </a:p>
          </p:txBody>
        </p:sp>
      </p:grpSp>
      <p:sp>
        <p:nvSpPr>
          <p:cNvPr id="706" name="Google Shape;706;p61"/>
          <p:cNvSpPr txBox="1"/>
          <p:nvPr>
            <p:ph type="title"/>
          </p:nvPr>
        </p:nvSpPr>
        <p:spPr>
          <a:xfrm>
            <a:off x="3179325" y="3095150"/>
            <a:ext cx="5289900" cy="473100"/>
          </a:xfrm>
          <a:prstGeom prst="rect">
            <a:avLst/>
          </a:prstGeom>
          <a:noFill/>
          <a:ln>
            <a:noFill/>
          </a:ln>
        </p:spPr>
        <p:txBody>
          <a:bodyPr anchorCtr="0" anchor="ctr" bIns="669725" lIns="669725" spcFirstLastPara="1" rIns="669725" wrap="square" tIns="669725">
            <a:normAutofit fontScale="90000"/>
          </a:bodyPr>
          <a:lstStyle/>
          <a:p>
            <a:pPr indent="0" lvl="0" marL="0" rtl="0" algn="ctr">
              <a:lnSpc>
                <a:spcPct val="90000"/>
              </a:lnSpc>
              <a:spcBef>
                <a:spcPts val="0"/>
              </a:spcBef>
              <a:spcAft>
                <a:spcPts val="0"/>
              </a:spcAft>
              <a:buClr>
                <a:schemeClr val="lt1"/>
              </a:buClr>
              <a:buSzPct val="100000"/>
              <a:buFont typeface="Courier"/>
              <a:buNone/>
            </a:pPr>
            <a:r>
              <a:rPr lang="en-GB" sz="2600">
                <a:solidFill>
                  <a:srgbClr val="DCDCAA"/>
                </a:solidFill>
                <a:latin typeface="Courier New"/>
                <a:ea typeface="Courier New"/>
                <a:cs typeface="Courier New"/>
                <a:sym typeface="Courier New"/>
              </a:rPr>
              <a:t>getArea</a:t>
            </a:r>
            <a:r>
              <a:rPr lang="en-GB" sz="2600">
                <a:solidFill>
                  <a:schemeClr val="lt1"/>
                </a:solidFill>
                <a:latin typeface="Courier"/>
                <a:ea typeface="Courier"/>
                <a:cs typeface="Courier"/>
                <a:sym typeface="Courier"/>
              </a:rPr>
              <a:t>(</a:t>
            </a:r>
            <a:r>
              <a:rPr lang="en-GB" sz="2600">
                <a:solidFill>
                  <a:srgbClr val="F2717A"/>
                </a:solidFill>
                <a:latin typeface="Courier"/>
                <a:ea typeface="Courier"/>
                <a:cs typeface="Courier"/>
                <a:sym typeface="Courier"/>
              </a:rPr>
              <a:t>3</a:t>
            </a:r>
            <a:r>
              <a:rPr lang="en-GB" sz="2600">
                <a:solidFill>
                  <a:schemeClr val="lt1"/>
                </a:solidFill>
                <a:latin typeface="Courier"/>
                <a:ea typeface="Courier"/>
                <a:cs typeface="Courier"/>
                <a:sym typeface="Courier"/>
              </a:rPr>
              <a:t>,</a:t>
            </a:r>
            <a:r>
              <a:rPr lang="en-GB" sz="2600">
                <a:latin typeface="Courier"/>
                <a:ea typeface="Courier"/>
                <a:cs typeface="Courier"/>
                <a:sym typeface="Courier"/>
              </a:rPr>
              <a:t> </a:t>
            </a:r>
            <a:r>
              <a:rPr lang="en-GB" sz="2600">
                <a:solidFill>
                  <a:srgbClr val="F2717A"/>
                </a:solidFill>
                <a:latin typeface="Courier"/>
                <a:ea typeface="Courier"/>
                <a:cs typeface="Courier"/>
                <a:sym typeface="Courier"/>
              </a:rPr>
              <a:t>5, 100</a:t>
            </a:r>
            <a:r>
              <a:rPr lang="en-GB" sz="2600">
                <a:solidFill>
                  <a:schemeClr val="lt1"/>
                </a:solidFill>
                <a:latin typeface="Courier"/>
                <a:ea typeface="Courier"/>
                <a:cs typeface="Courier"/>
                <a:sym typeface="Courier"/>
              </a:rPr>
              <a:t>);</a:t>
            </a:r>
            <a:endParaRPr sz="900">
              <a:solidFill>
                <a:schemeClr val="lt1"/>
              </a:solidFill>
            </a:endParaRPr>
          </a:p>
        </p:txBody>
      </p:sp>
      <p:sp>
        <p:nvSpPr>
          <p:cNvPr id="707" name="Google Shape;707;p61"/>
          <p:cNvSpPr txBox="1"/>
          <p:nvPr/>
        </p:nvSpPr>
        <p:spPr>
          <a:xfrm>
            <a:off x="94300" y="399375"/>
            <a:ext cx="4477800" cy="473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GB" sz="1200">
                <a:solidFill>
                  <a:schemeClr val="lt1"/>
                </a:solidFill>
                <a:latin typeface="Helvetica Neue"/>
                <a:ea typeface="Helvetica Neue"/>
                <a:cs typeface="Helvetica Neue"/>
                <a:sym typeface="Helvetica Neue"/>
              </a:rPr>
              <a:t>OPTIONAL DEFAULTS</a:t>
            </a:r>
            <a:endParaRPr b="1" sz="1200">
              <a:solidFill>
                <a:schemeClr val="lt1"/>
              </a:solidFill>
              <a:latin typeface="Helvetica Neue"/>
              <a:ea typeface="Helvetica Neue"/>
              <a:cs typeface="Helvetica Neue"/>
              <a:sym typeface="Helvetica Neue"/>
            </a:endParaRPr>
          </a:p>
        </p:txBody>
      </p:sp>
      <p:cxnSp>
        <p:nvCxnSpPr>
          <p:cNvPr id="708" name="Google Shape;708;p61"/>
          <p:cNvCxnSpPr>
            <a:stCxn id="709" idx="3"/>
          </p:cNvCxnSpPr>
          <p:nvPr/>
        </p:nvCxnSpPr>
        <p:spPr>
          <a:xfrm flipH="1" rot="10800000">
            <a:off x="1914000" y="2054213"/>
            <a:ext cx="402600" cy="66600"/>
          </a:xfrm>
          <a:prstGeom prst="straightConnector1">
            <a:avLst/>
          </a:prstGeom>
          <a:noFill/>
          <a:ln cap="flat" cmpd="sng" w="9525">
            <a:solidFill>
              <a:srgbClr val="00B498"/>
            </a:solidFill>
            <a:prstDash val="solid"/>
            <a:round/>
            <a:headEnd len="med" w="med" type="none"/>
            <a:tailEnd len="med" w="med" type="triangle"/>
          </a:ln>
        </p:spPr>
      </p:cxnSp>
      <p:sp>
        <p:nvSpPr>
          <p:cNvPr id="710" name="Google Shape;710;p61"/>
          <p:cNvSpPr/>
          <p:nvPr/>
        </p:nvSpPr>
        <p:spPr>
          <a:xfrm>
            <a:off x="307250" y="4162700"/>
            <a:ext cx="8606100" cy="590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1"/>
          <p:cNvSpPr txBox="1"/>
          <p:nvPr/>
        </p:nvSpPr>
        <p:spPr>
          <a:xfrm>
            <a:off x="454800" y="4149950"/>
            <a:ext cx="823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434343"/>
                </a:solidFill>
                <a:latin typeface="Calibri"/>
                <a:ea typeface="Calibri"/>
                <a:cs typeface="Calibri"/>
                <a:sym typeface="Calibri"/>
              </a:rPr>
              <a:t>The () Operator invokes the function. Accessing a function without () will return the function object instead of the function result</a:t>
            </a:r>
            <a:endParaRPr>
              <a:solidFill>
                <a:srgbClr val="434343"/>
              </a:solidFill>
              <a:latin typeface="Calibri"/>
              <a:ea typeface="Calibri"/>
              <a:cs typeface="Calibri"/>
              <a:sym typeface="Calibri"/>
            </a:endParaRPr>
          </a:p>
        </p:txBody>
      </p:sp>
      <p:sp>
        <p:nvSpPr>
          <p:cNvPr id="712" name="Google Shape;712;p61"/>
          <p:cNvSpPr txBox="1"/>
          <p:nvPr/>
        </p:nvSpPr>
        <p:spPr>
          <a:xfrm>
            <a:off x="94300" y="624075"/>
            <a:ext cx="3309600" cy="107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00">
                <a:solidFill>
                  <a:schemeClr val="lt1"/>
                </a:solidFill>
                <a:latin typeface="Calibri"/>
                <a:ea typeface="Calibri"/>
                <a:cs typeface="Calibri"/>
                <a:sym typeface="Calibri"/>
              </a:rPr>
              <a:t>You can mix normal arguments (aka. Positional arguments) with optional arguments when you call the function, but the former must </a:t>
            </a:r>
            <a:r>
              <a:rPr b="1" lang="en-GB" sz="1300">
                <a:solidFill>
                  <a:schemeClr val="lt1"/>
                </a:solidFill>
                <a:latin typeface="Calibri"/>
                <a:ea typeface="Calibri"/>
                <a:cs typeface="Calibri"/>
                <a:sym typeface="Calibri"/>
              </a:rPr>
              <a:t>come first.</a:t>
            </a:r>
            <a:endParaRPr b="1" sz="1300">
              <a:solidFill>
                <a:schemeClr val="lt1"/>
              </a:solidFill>
              <a:latin typeface="Calibri"/>
              <a:ea typeface="Calibri"/>
              <a:cs typeface="Calibri"/>
              <a:sym typeface="Calibri"/>
            </a:endParaRPr>
          </a:p>
        </p:txBody>
      </p:sp>
      <p:grpSp>
        <p:nvGrpSpPr>
          <p:cNvPr id="713" name="Google Shape;713;p61"/>
          <p:cNvGrpSpPr/>
          <p:nvPr/>
        </p:nvGrpSpPr>
        <p:grpSpPr>
          <a:xfrm>
            <a:off x="6261887" y="1203107"/>
            <a:ext cx="1613992" cy="472144"/>
            <a:chOff x="0" y="0"/>
            <a:chExt cx="3059700" cy="895400"/>
          </a:xfrm>
        </p:grpSpPr>
        <p:grpSp>
          <p:nvGrpSpPr>
            <p:cNvPr id="714" name="Google Shape;714;p61"/>
            <p:cNvGrpSpPr/>
            <p:nvPr/>
          </p:nvGrpSpPr>
          <p:grpSpPr>
            <a:xfrm>
              <a:off x="564257" y="520700"/>
              <a:ext cx="1917600" cy="374700"/>
              <a:chOff x="0" y="0"/>
              <a:chExt cx="1917600" cy="374700"/>
            </a:xfrm>
          </p:grpSpPr>
          <p:cxnSp>
            <p:nvCxnSpPr>
              <p:cNvPr id="715" name="Google Shape;715;p61"/>
              <p:cNvCxnSpPr/>
              <p:nvPr/>
            </p:nvCxnSpPr>
            <p:spPr>
              <a:xfrm>
                <a:off x="19051" y="190499"/>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716" name="Google Shape;716;p61"/>
              <p:cNvCxnSpPr/>
              <p:nvPr/>
            </p:nvCxnSpPr>
            <p:spPr>
              <a:xfrm>
                <a:off x="1911350" y="190500"/>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717" name="Google Shape;717;p61"/>
              <p:cNvCxnSpPr/>
              <p:nvPr/>
            </p:nvCxnSpPr>
            <p:spPr>
              <a:xfrm>
                <a:off x="965200" y="0"/>
                <a:ext cx="0" cy="190500"/>
              </a:xfrm>
              <a:prstGeom prst="straightConnector1">
                <a:avLst/>
              </a:prstGeom>
              <a:noFill/>
              <a:ln cap="flat" cmpd="sng" w="25400">
                <a:solidFill>
                  <a:srgbClr val="969696"/>
                </a:solidFill>
                <a:prstDash val="solid"/>
                <a:round/>
                <a:headEnd len="med" w="med" type="none"/>
                <a:tailEnd len="med" w="med" type="none"/>
              </a:ln>
            </p:spPr>
          </p:cxnSp>
          <p:cxnSp>
            <p:nvCxnSpPr>
              <p:cNvPr id="718" name="Google Shape;718;p61"/>
              <p:cNvCxnSpPr/>
              <p:nvPr/>
            </p:nvCxnSpPr>
            <p:spPr>
              <a:xfrm>
                <a:off x="0" y="190501"/>
                <a:ext cx="1917600" cy="0"/>
              </a:xfrm>
              <a:prstGeom prst="straightConnector1">
                <a:avLst/>
              </a:prstGeom>
              <a:noFill/>
              <a:ln cap="flat" cmpd="sng" w="25400">
                <a:solidFill>
                  <a:srgbClr val="969696"/>
                </a:solidFill>
                <a:prstDash val="solid"/>
                <a:round/>
                <a:headEnd len="med" w="med" type="none"/>
                <a:tailEnd len="med" w="med" type="none"/>
              </a:ln>
            </p:spPr>
          </p:cxnSp>
        </p:grpSp>
        <p:sp>
          <p:nvSpPr>
            <p:cNvPr id="719" name="Google Shape;719;p61"/>
            <p:cNvSpPr/>
            <p:nvPr/>
          </p:nvSpPr>
          <p:spPr>
            <a:xfrm>
              <a:off x="0" y="0"/>
              <a:ext cx="3059700" cy="3747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GB" sz="1300">
                  <a:solidFill>
                    <a:srgbClr val="FFFFFF"/>
                  </a:solidFill>
                  <a:latin typeface="Helvetica Neue"/>
                  <a:ea typeface="Helvetica Neue"/>
                  <a:cs typeface="Helvetica Neue"/>
                  <a:sym typeface="Helvetica Neue"/>
                </a:rPr>
                <a:t>OPTIONAL PARAMETER</a:t>
              </a:r>
              <a:endParaRPr sz="900">
                <a:solidFill>
                  <a:srgbClr val="000000"/>
                </a:solidFill>
                <a:latin typeface="Helvetica Neue"/>
                <a:ea typeface="Helvetica Neue"/>
                <a:cs typeface="Helvetica Neue"/>
                <a:sym typeface="Helvetica Neue"/>
              </a:endParaRPr>
            </a:p>
          </p:txBody>
        </p:sp>
      </p:grpSp>
      <p:sp>
        <p:nvSpPr>
          <p:cNvPr id="720" name="Google Shape;720;p61"/>
          <p:cNvSpPr txBox="1"/>
          <p:nvPr>
            <p:ph type="title"/>
          </p:nvPr>
        </p:nvSpPr>
        <p:spPr>
          <a:xfrm>
            <a:off x="3179325" y="3513875"/>
            <a:ext cx="5289900" cy="473100"/>
          </a:xfrm>
          <a:prstGeom prst="rect">
            <a:avLst/>
          </a:prstGeom>
          <a:noFill/>
          <a:ln>
            <a:noFill/>
          </a:ln>
        </p:spPr>
        <p:txBody>
          <a:bodyPr anchorCtr="0" anchor="ctr" bIns="669725" lIns="669725" spcFirstLastPara="1" rIns="669725" wrap="square" tIns="669725">
            <a:normAutofit fontScale="90000"/>
          </a:bodyPr>
          <a:lstStyle/>
          <a:p>
            <a:pPr indent="0" lvl="0" marL="0" rtl="0" algn="ctr">
              <a:lnSpc>
                <a:spcPct val="90000"/>
              </a:lnSpc>
              <a:spcBef>
                <a:spcPts val="0"/>
              </a:spcBef>
              <a:spcAft>
                <a:spcPts val="0"/>
              </a:spcAft>
              <a:buClr>
                <a:schemeClr val="lt1"/>
              </a:buClr>
              <a:buSzPct val="100000"/>
              <a:buFont typeface="Courier"/>
              <a:buNone/>
            </a:pPr>
            <a:r>
              <a:rPr lang="en-GB" sz="2600">
                <a:solidFill>
                  <a:srgbClr val="DCDCAA"/>
                </a:solidFill>
                <a:latin typeface="Courier New"/>
                <a:ea typeface="Courier New"/>
                <a:cs typeface="Courier New"/>
                <a:sym typeface="Courier New"/>
              </a:rPr>
              <a:t>getArea</a:t>
            </a:r>
            <a:r>
              <a:rPr lang="en-GB" sz="2600">
                <a:solidFill>
                  <a:schemeClr val="lt1"/>
                </a:solidFill>
                <a:latin typeface="Courier"/>
                <a:ea typeface="Courier"/>
                <a:cs typeface="Courier"/>
                <a:sym typeface="Courier"/>
              </a:rPr>
              <a:t>(</a:t>
            </a:r>
            <a:r>
              <a:rPr lang="en-GB" sz="2600">
                <a:solidFill>
                  <a:srgbClr val="F2717A"/>
                </a:solidFill>
                <a:latin typeface="Courier"/>
                <a:ea typeface="Courier"/>
                <a:cs typeface="Courier"/>
                <a:sym typeface="Courier"/>
              </a:rPr>
              <a:t>3</a:t>
            </a:r>
            <a:r>
              <a:rPr lang="en-GB" sz="2600">
                <a:solidFill>
                  <a:schemeClr val="lt1"/>
                </a:solidFill>
                <a:latin typeface="Courier"/>
                <a:ea typeface="Courier"/>
                <a:cs typeface="Courier"/>
                <a:sym typeface="Courier"/>
              </a:rPr>
              <a:t>,</a:t>
            </a:r>
            <a:r>
              <a:rPr lang="en-GB" sz="2600">
                <a:latin typeface="Courier"/>
                <a:ea typeface="Courier"/>
                <a:cs typeface="Courier"/>
                <a:sym typeface="Courier"/>
              </a:rPr>
              <a:t> </a:t>
            </a:r>
            <a:r>
              <a:rPr lang="en-GB" sz="2600">
                <a:solidFill>
                  <a:srgbClr val="F2717A"/>
                </a:solidFill>
                <a:latin typeface="Courier"/>
                <a:ea typeface="Courier"/>
                <a:cs typeface="Courier"/>
                <a:sym typeface="Courier"/>
              </a:rPr>
              <a:t>5</a:t>
            </a:r>
            <a:r>
              <a:rPr lang="en-GB" sz="2600">
                <a:solidFill>
                  <a:schemeClr val="lt1"/>
                </a:solidFill>
                <a:latin typeface="Courier"/>
                <a:ea typeface="Courier"/>
                <a:cs typeface="Courier"/>
                <a:sym typeface="Courier"/>
              </a:rPr>
              <a:t>);</a:t>
            </a:r>
            <a:endParaRPr sz="900">
              <a:solidFill>
                <a:schemeClr val="lt1"/>
              </a:solidFill>
            </a:endParaRP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724" name="Shape 724"/>
        <p:cNvGrpSpPr/>
        <p:nvPr/>
      </p:nvGrpSpPr>
      <p:grpSpPr>
        <a:xfrm>
          <a:off x="0" y="0"/>
          <a:ext cx="0" cy="0"/>
          <a:chOff x="0" y="0"/>
          <a:chExt cx="0" cy="0"/>
        </a:xfrm>
      </p:grpSpPr>
      <p:sp>
        <p:nvSpPr>
          <p:cNvPr id="725" name="Google Shape;725;p62"/>
          <p:cNvSpPr txBox="1"/>
          <p:nvPr/>
        </p:nvSpPr>
        <p:spPr>
          <a:xfrm>
            <a:off x="1847413" y="2190525"/>
            <a:ext cx="5660100" cy="1508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GB" sz="2600">
                <a:solidFill>
                  <a:schemeClr val="lt1"/>
                </a:solidFill>
                <a:latin typeface="Montserrat"/>
                <a:ea typeface="Montserrat"/>
                <a:cs typeface="Montserrat"/>
                <a:sym typeface="Montserrat"/>
              </a:rPr>
              <a:t>Immediately Invoked Function Expression IIFE</a:t>
            </a:r>
            <a:endParaRPr b="1" sz="2600">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lang="en-GB" sz="2000">
                <a:solidFill>
                  <a:schemeClr val="lt1"/>
                </a:solidFill>
                <a:latin typeface="Montserrat"/>
                <a:ea typeface="Montserrat"/>
                <a:cs typeface="Montserrat"/>
                <a:sym typeface="Montserrat"/>
              </a:rPr>
              <a:t>Pronounced as ‘iffy’</a:t>
            </a:r>
            <a:endParaRPr sz="2000">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b="1" sz="2600">
              <a:solidFill>
                <a:schemeClr val="lt1"/>
              </a:solidFill>
              <a:latin typeface="Montserrat"/>
              <a:ea typeface="Montserrat"/>
              <a:cs typeface="Montserrat"/>
              <a:sym typeface="Montserrat"/>
            </a:endParaRPr>
          </a:p>
        </p:txBody>
      </p:sp>
      <p:pic>
        <p:nvPicPr>
          <p:cNvPr id="726" name="Google Shape;726;p62"/>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pic>
        <p:nvPicPr>
          <p:cNvPr id="727" name="Google Shape;727;p62"/>
          <p:cNvPicPr preferRelativeResize="0"/>
          <p:nvPr/>
        </p:nvPicPr>
        <p:blipFill rotWithShape="1">
          <a:blip r:embed="rId4">
            <a:alphaModFix/>
          </a:blip>
          <a:srcRect b="0" l="0" r="0" t="0"/>
          <a:stretch/>
        </p:blipFill>
        <p:spPr>
          <a:xfrm>
            <a:off x="1636488" y="2015838"/>
            <a:ext cx="210933" cy="2109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nvSpPr>
        <p:spPr>
          <a:xfrm>
            <a:off x="833326" y="2019226"/>
            <a:ext cx="8016900" cy="881700"/>
          </a:xfrm>
          <a:prstGeom prst="rect">
            <a:avLst/>
          </a:prstGeom>
          <a:noFill/>
          <a:ln>
            <a:noFill/>
          </a:ln>
        </p:spPr>
        <p:txBody>
          <a:bodyPr anchorCtr="0" anchor="t" bIns="34275" lIns="68575" spcFirstLastPara="1" rIns="68575" wrap="square" tIns="34275">
            <a:noAutofit/>
          </a:bodyPr>
          <a:lstStyle/>
          <a:p>
            <a:pPr indent="0" lvl="0" marL="0" marR="0" rtl="0" algn="ctr">
              <a:lnSpc>
                <a:spcPct val="80000"/>
              </a:lnSpc>
              <a:spcBef>
                <a:spcPts val="0"/>
              </a:spcBef>
              <a:spcAft>
                <a:spcPts val="0"/>
              </a:spcAft>
              <a:buNone/>
            </a:pPr>
            <a:r>
              <a:rPr b="1" lang="en-GB" sz="3300">
                <a:solidFill>
                  <a:srgbClr val="FF6600"/>
                </a:solidFill>
                <a:latin typeface="Lato"/>
                <a:ea typeface="Lato"/>
                <a:cs typeface="Lato"/>
                <a:sym typeface="Lato"/>
              </a:rPr>
              <a:t>Loop, </a:t>
            </a:r>
            <a:r>
              <a:rPr lang="en-GB" sz="3300">
                <a:solidFill>
                  <a:schemeClr val="dk1"/>
                </a:solidFill>
                <a:latin typeface="Lato"/>
                <a:ea typeface="Lato"/>
                <a:cs typeface="Lato"/>
                <a:sym typeface="Lato"/>
              </a:rPr>
              <a:t>provide a way to repeat the same set of actions over and over again.</a:t>
            </a:r>
            <a:endParaRPr sz="1100"/>
          </a:p>
        </p:txBody>
      </p:sp>
      <p:sp>
        <p:nvSpPr>
          <p:cNvPr id="111" name="Google Shape;111;p18"/>
          <p:cNvSpPr/>
          <p:nvPr/>
        </p:nvSpPr>
        <p:spPr>
          <a:xfrm>
            <a:off x="1335785" y="374176"/>
            <a:ext cx="1315500" cy="363000"/>
          </a:xfrm>
          <a:prstGeom prst="rect">
            <a:avLst/>
          </a:prstGeom>
          <a:solidFill>
            <a:srgbClr val="0B1D3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2" name="Google Shape;112;p18"/>
          <p:cNvSpPr txBox="1"/>
          <p:nvPr/>
        </p:nvSpPr>
        <p:spPr>
          <a:xfrm>
            <a:off x="904856" y="425998"/>
            <a:ext cx="21546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Lato"/>
                <a:ea typeface="Lato"/>
                <a:cs typeface="Lato"/>
                <a:sym typeface="Lato"/>
              </a:rPr>
              <a:t>REMEMBER</a:t>
            </a:r>
            <a:endParaRPr sz="1100"/>
          </a:p>
        </p:txBody>
      </p:sp>
      <p:sp>
        <p:nvSpPr>
          <p:cNvPr id="113" name="Google Shape;113;p18"/>
          <p:cNvSpPr txBox="1"/>
          <p:nvPr/>
        </p:nvSpPr>
        <p:spPr>
          <a:xfrm>
            <a:off x="2224927" y="2901006"/>
            <a:ext cx="4967100" cy="261600"/>
          </a:xfrm>
          <a:prstGeom prst="rect">
            <a:avLst/>
          </a:prstGeom>
          <a:noFill/>
          <a:ln>
            <a:noFill/>
          </a:ln>
        </p:spPr>
        <p:txBody>
          <a:bodyPr anchorCtr="0" anchor="t" bIns="34275" lIns="68575" spcFirstLastPara="1" rIns="68575" wrap="square" tIns="34275">
            <a:noAutofit/>
          </a:bodyPr>
          <a:lstStyle/>
          <a:p>
            <a:pPr indent="0" lvl="0" marL="0" marR="0" rtl="0" algn="ctr">
              <a:lnSpc>
                <a:spcPct val="80000"/>
              </a:lnSpc>
              <a:spcBef>
                <a:spcPts val="0"/>
              </a:spcBef>
              <a:spcAft>
                <a:spcPts val="0"/>
              </a:spcAft>
              <a:buNone/>
            </a:pPr>
            <a:r>
              <a:rPr lang="en-GB" sz="1500">
                <a:solidFill>
                  <a:schemeClr val="dk1"/>
                </a:solidFill>
                <a:latin typeface="Lato"/>
                <a:ea typeface="Lato"/>
                <a:cs typeface="Lato"/>
                <a:sym typeface="Lato"/>
              </a:rPr>
              <a:t>#Simplify #RepetitiveTasks</a:t>
            </a:r>
            <a:endParaRPr b="1" i="1" sz="1500">
              <a:solidFill>
                <a:schemeClr val="dk1"/>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63"/>
          <p:cNvSpPr txBox="1"/>
          <p:nvPr/>
        </p:nvSpPr>
        <p:spPr>
          <a:xfrm>
            <a:off x="1825525" y="752975"/>
            <a:ext cx="14115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600">
                <a:solidFill>
                  <a:schemeClr val="dk1"/>
                </a:solidFill>
              </a:rPr>
              <a:t>👩🏻‍💻</a:t>
            </a:r>
            <a:endParaRPr sz="4500"/>
          </a:p>
        </p:txBody>
      </p:sp>
      <p:sp>
        <p:nvSpPr>
          <p:cNvPr id="733" name="Google Shape;733;p63"/>
          <p:cNvSpPr txBox="1"/>
          <p:nvPr/>
        </p:nvSpPr>
        <p:spPr>
          <a:xfrm>
            <a:off x="1774650" y="1430250"/>
            <a:ext cx="5594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1"/>
                </a:solidFill>
                <a:latin typeface="Calibri"/>
                <a:ea typeface="Calibri"/>
                <a:cs typeface="Calibri"/>
                <a:sym typeface="Calibri"/>
              </a:rPr>
              <a:t>Before diving into IIFE, let us understand what function expression is.</a:t>
            </a:r>
            <a:endParaRPr sz="2000">
              <a:solidFill>
                <a:schemeClr val="dk1"/>
              </a:solidFill>
              <a:latin typeface="Calibri"/>
              <a:ea typeface="Calibri"/>
              <a:cs typeface="Calibri"/>
              <a:sym typeface="Calibri"/>
            </a:endParaRPr>
          </a:p>
          <a:p>
            <a:pPr indent="0" lvl="0" marL="0" rtl="0" algn="l">
              <a:spcBef>
                <a:spcPts val="0"/>
              </a:spcBef>
              <a:spcAft>
                <a:spcPts val="0"/>
              </a:spcAft>
              <a:buNone/>
            </a:pPr>
            <a:r>
              <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lang="en-GB" sz="2000">
                <a:solidFill>
                  <a:schemeClr val="dk1"/>
                </a:solidFill>
                <a:latin typeface="Calibri"/>
                <a:ea typeface="Calibri"/>
                <a:cs typeface="Calibri"/>
                <a:sym typeface="Calibri"/>
              </a:rPr>
              <a:t>Function expression is a function defined as an expression. </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b="1" lang="en-GB" sz="2000">
                <a:solidFill>
                  <a:schemeClr val="dk1"/>
                </a:solidFill>
                <a:latin typeface="Calibri"/>
                <a:ea typeface="Calibri"/>
                <a:cs typeface="Calibri"/>
                <a:sym typeface="Calibri"/>
              </a:rPr>
              <a:t>What does that mean?</a:t>
            </a:r>
            <a:endParaRPr b="1" sz="2000">
              <a:solidFill>
                <a:schemeClr val="dk1"/>
              </a:solidFill>
              <a:latin typeface="Calibri"/>
              <a:ea typeface="Calibri"/>
              <a:cs typeface="Calibri"/>
              <a:sym typeface="Calibri"/>
            </a:endParaRPr>
          </a:p>
        </p:txBody>
      </p:sp>
      <p:sp>
        <p:nvSpPr>
          <p:cNvPr id="734" name="Google Shape;734;p63"/>
          <p:cNvSpPr txBox="1"/>
          <p:nvPr/>
        </p:nvSpPr>
        <p:spPr>
          <a:xfrm>
            <a:off x="2828999" y="57007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IIFE</a:t>
            </a:r>
            <a:endParaRPr sz="800">
              <a:solidFill>
                <a:srgbClr val="3B41C9"/>
              </a:solidFill>
            </a:endParaRPr>
          </a:p>
        </p:txBody>
      </p:sp>
      <p:pic>
        <p:nvPicPr>
          <p:cNvPr id="735" name="Google Shape;735;p63"/>
          <p:cNvPicPr preferRelativeResize="0"/>
          <p:nvPr/>
        </p:nvPicPr>
        <p:blipFill>
          <a:blip r:embed="rId3">
            <a:alphaModFix/>
          </a:blip>
          <a:stretch>
            <a:fillRect/>
          </a:stretch>
        </p:blipFill>
        <p:spPr>
          <a:xfrm>
            <a:off x="1872600" y="3425200"/>
            <a:ext cx="4210050" cy="1028700"/>
          </a:xfrm>
          <a:prstGeom prst="rect">
            <a:avLst/>
          </a:prstGeom>
          <a:noFill/>
          <a:ln>
            <a:noFill/>
          </a:ln>
        </p:spPr>
      </p:pic>
      <p:sp>
        <p:nvSpPr>
          <p:cNvPr id="736" name="Google Shape;736;p63"/>
          <p:cNvSpPr txBox="1"/>
          <p:nvPr/>
        </p:nvSpPr>
        <p:spPr>
          <a:xfrm>
            <a:off x="6082650" y="4572000"/>
            <a:ext cx="30000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800" u="sng">
                <a:solidFill>
                  <a:schemeClr val="hlink"/>
                </a:solidFill>
                <a:latin typeface="Calibri"/>
                <a:ea typeface="Calibri"/>
                <a:cs typeface="Calibri"/>
                <a:sym typeface="Calibri"/>
                <a:hlinkClick r:id="rId4"/>
              </a:rPr>
              <a:t>https://developer.mozilla.org/en-US/docs/Glossary/IIFE</a:t>
            </a:r>
            <a:endParaRPr sz="800">
              <a:latin typeface="Calibri"/>
              <a:ea typeface="Calibri"/>
              <a:cs typeface="Calibri"/>
              <a:sym typeface="Calibri"/>
            </a:endParaRPr>
          </a:p>
          <a:p>
            <a:pPr indent="0" lvl="0" marL="0" rtl="0" algn="r">
              <a:spcBef>
                <a:spcPts val="0"/>
              </a:spcBef>
              <a:spcAft>
                <a:spcPts val="0"/>
              </a:spcAft>
              <a:buNone/>
            </a:pPr>
            <a:r>
              <a:t/>
            </a:r>
            <a:endParaRPr sz="800">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64"/>
          <p:cNvSpPr txBox="1"/>
          <p:nvPr/>
        </p:nvSpPr>
        <p:spPr>
          <a:xfrm>
            <a:off x="1825525" y="752975"/>
            <a:ext cx="14115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600">
                <a:solidFill>
                  <a:schemeClr val="dk1"/>
                </a:solidFill>
              </a:rPr>
              <a:t>👩🏻‍💻</a:t>
            </a:r>
            <a:endParaRPr sz="4500"/>
          </a:p>
        </p:txBody>
      </p:sp>
      <p:sp>
        <p:nvSpPr>
          <p:cNvPr id="742" name="Google Shape;742;p64"/>
          <p:cNvSpPr txBox="1"/>
          <p:nvPr/>
        </p:nvSpPr>
        <p:spPr>
          <a:xfrm>
            <a:off x="1774650" y="1430250"/>
            <a:ext cx="55947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Calibri"/>
                <a:ea typeface="Calibri"/>
                <a:cs typeface="Calibri"/>
                <a:sym typeface="Calibri"/>
              </a:rPr>
              <a:t>This is same as a function declaration but the difference lies in the fact that function expression are declared with the name of function and they won’t throw an error.</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GB" sz="1800">
                <a:solidFill>
                  <a:schemeClr val="dk1"/>
                </a:solidFill>
                <a:latin typeface="Calibri"/>
                <a:ea typeface="Calibri"/>
                <a:cs typeface="Calibri"/>
                <a:sym typeface="Calibri"/>
              </a:rPr>
              <a:t>It is allowed using a function with no name(</a:t>
            </a:r>
            <a:r>
              <a:rPr lang="en-GB" sz="1800">
                <a:solidFill>
                  <a:srgbClr val="00B498"/>
                </a:solidFill>
                <a:latin typeface="Calibri"/>
                <a:ea typeface="Calibri"/>
                <a:cs typeface="Calibri"/>
                <a:sym typeface="Calibri"/>
              </a:rPr>
              <a:t>anonymous function</a:t>
            </a:r>
            <a:r>
              <a:rPr lang="en-GB" sz="1800">
                <a:solidFill>
                  <a:schemeClr val="dk1"/>
                </a:solidFill>
                <a:latin typeface="Calibri"/>
                <a:ea typeface="Calibri"/>
                <a:cs typeface="Calibri"/>
                <a:sym typeface="Calibri"/>
              </a:rPr>
              <a:t>) in function expression</a:t>
            </a:r>
            <a:endParaRPr sz="1800">
              <a:solidFill>
                <a:schemeClr val="dk1"/>
              </a:solidFill>
              <a:latin typeface="Calibri"/>
              <a:ea typeface="Calibri"/>
              <a:cs typeface="Calibri"/>
              <a:sym typeface="Calibri"/>
            </a:endParaRPr>
          </a:p>
        </p:txBody>
      </p:sp>
      <p:sp>
        <p:nvSpPr>
          <p:cNvPr id="743" name="Google Shape;743;p64"/>
          <p:cNvSpPr txBox="1"/>
          <p:nvPr/>
        </p:nvSpPr>
        <p:spPr>
          <a:xfrm>
            <a:off x="2828999" y="57007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IIFE</a:t>
            </a:r>
            <a:endParaRPr sz="800">
              <a:solidFill>
                <a:srgbClr val="3B41C9"/>
              </a:solidFill>
            </a:endParaRPr>
          </a:p>
        </p:txBody>
      </p:sp>
      <p:pic>
        <p:nvPicPr>
          <p:cNvPr id="744" name="Google Shape;744;p64"/>
          <p:cNvPicPr preferRelativeResize="0"/>
          <p:nvPr/>
        </p:nvPicPr>
        <p:blipFill>
          <a:blip r:embed="rId3">
            <a:alphaModFix/>
          </a:blip>
          <a:stretch>
            <a:fillRect/>
          </a:stretch>
        </p:blipFill>
        <p:spPr>
          <a:xfrm>
            <a:off x="1872600" y="3425200"/>
            <a:ext cx="4210050" cy="1028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65"/>
          <p:cNvSpPr txBox="1"/>
          <p:nvPr/>
        </p:nvSpPr>
        <p:spPr>
          <a:xfrm>
            <a:off x="1825525" y="752975"/>
            <a:ext cx="14115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600">
                <a:solidFill>
                  <a:schemeClr val="dk1"/>
                </a:solidFill>
              </a:rPr>
              <a:t>👩🏻‍💻</a:t>
            </a:r>
            <a:endParaRPr sz="4500"/>
          </a:p>
        </p:txBody>
      </p:sp>
      <p:sp>
        <p:nvSpPr>
          <p:cNvPr id="750" name="Google Shape;750;p65"/>
          <p:cNvSpPr txBox="1"/>
          <p:nvPr/>
        </p:nvSpPr>
        <p:spPr>
          <a:xfrm>
            <a:off x="1774650" y="1430250"/>
            <a:ext cx="5594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Calibri"/>
                <a:ea typeface="Calibri"/>
                <a:cs typeface="Calibri"/>
                <a:sym typeface="Calibri"/>
              </a:rPr>
              <a:t>Immediately invoked function(IIFE) is a design pattern that allows a function to be declared as an </a:t>
            </a:r>
            <a:r>
              <a:rPr b="1" lang="en-GB" sz="1800">
                <a:solidFill>
                  <a:schemeClr val="dk1"/>
                </a:solidFill>
                <a:latin typeface="Calibri"/>
                <a:ea typeface="Calibri"/>
                <a:cs typeface="Calibri"/>
                <a:sym typeface="Calibri"/>
              </a:rPr>
              <a:t>expression</a:t>
            </a:r>
            <a:r>
              <a:rPr lang="en-GB" sz="1800">
                <a:solidFill>
                  <a:schemeClr val="dk1"/>
                </a:solidFill>
                <a:latin typeface="Calibri"/>
                <a:ea typeface="Calibri"/>
                <a:cs typeface="Calibri"/>
                <a:sym typeface="Calibri"/>
              </a:rPr>
              <a:t> and executed immediately after creation.</a:t>
            </a:r>
            <a:endParaRPr sz="1800">
              <a:solidFill>
                <a:schemeClr val="dk1"/>
              </a:solidFill>
              <a:latin typeface="Calibri"/>
              <a:ea typeface="Calibri"/>
              <a:cs typeface="Calibri"/>
              <a:sym typeface="Calibri"/>
            </a:endParaRPr>
          </a:p>
        </p:txBody>
      </p:sp>
      <p:sp>
        <p:nvSpPr>
          <p:cNvPr id="751" name="Google Shape;751;p65"/>
          <p:cNvSpPr txBox="1"/>
          <p:nvPr/>
        </p:nvSpPr>
        <p:spPr>
          <a:xfrm>
            <a:off x="2828999" y="57007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IIFE</a:t>
            </a:r>
            <a:endParaRPr sz="800">
              <a:solidFill>
                <a:srgbClr val="3B41C9"/>
              </a:solidFill>
            </a:endParaRPr>
          </a:p>
        </p:txBody>
      </p:sp>
      <p:pic>
        <p:nvPicPr>
          <p:cNvPr id="752" name="Google Shape;752;p65"/>
          <p:cNvPicPr preferRelativeResize="0"/>
          <p:nvPr/>
        </p:nvPicPr>
        <p:blipFill>
          <a:blip r:embed="rId3">
            <a:alphaModFix/>
          </a:blip>
          <a:stretch>
            <a:fillRect/>
          </a:stretch>
        </p:blipFill>
        <p:spPr>
          <a:xfrm>
            <a:off x="2876550" y="2423175"/>
            <a:ext cx="3662925" cy="19278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66"/>
          <p:cNvSpPr txBox="1"/>
          <p:nvPr/>
        </p:nvSpPr>
        <p:spPr>
          <a:xfrm>
            <a:off x="258275" y="653025"/>
            <a:ext cx="3841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Calibri"/>
                <a:ea typeface="Calibri"/>
                <a:cs typeface="Calibri"/>
                <a:sym typeface="Calibri"/>
              </a:rPr>
              <a:t>Whenever a regular function or variable is declared, JS engine adds it to the global object that results in their access before they are defined or in simpler words, regular function and variables are hoisted.</a:t>
            </a:r>
            <a:endParaRPr sz="1600">
              <a:solidFill>
                <a:schemeClr val="dk1"/>
              </a:solidFill>
              <a:latin typeface="Calibri"/>
              <a:ea typeface="Calibri"/>
              <a:cs typeface="Calibri"/>
              <a:sym typeface="Calibri"/>
            </a:endParaRPr>
          </a:p>
        </p:txBody>
      </p:sp>
      <p:sp>
        <p:nvSpPr>
          <p:cNvPr id="758" name="Google Shape;758;p66"/>
          <p:cNvSpPr txBox="1"/>
          <p:nvPr/>
        </p:nvSpPr>
        <p:spPr>
          <a:xfrm>
            <a:off x="1876475" y="207100"/>
            <a:ext cx="54555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Regular Function vs IIFE</a:t>
            </a:r>
            <a:endParaRPr sz="800">
              <a:solidFill>
                <a:srgbClr val="3B41C9"/>
              </a:solidFill>
            </a:endParaRPr>
          </a:p>
        </p:txBody>
      </p:sp>
      <p:pic>
        <p:nvPicPr>
          <p:cNvPr id="759" name="Google Shape;759;p66"/>
          <p:cNvPicPr preferRelativeResize="0"/>
          <p:nvPr/>
        </p:nvPicPr>
        <p:blipFill>
          <a:blip r:embed="rId3">
            <a:alphaModFix/>
          </a:blip>
          <a:stretch>
            <a:fillRect/>
          </a:stretch>
        </p:blipFill>
        <p:spPr>
          <a:xfrm>
            <a:off x="4834875" y="2970950"/>
            <a:ext cx="3662925" cy="1927850"/>
          </a:xfrm>
          <a:prstGeom prst="rect">
            <a:avLst/>
          </a:prstGeom>
          <a:noFill/>
          <a:ln>
            <a:noFill/>
          </a:ln>
        </p:spPr>
      </p:pic>
      <p:sp>
        <p:nvSpPr>
          <p:cNvPr id="760" name="Google Shape;760;p66"/>
          <p:cNvSpPr txBox="1"/>
          <p:nvPr/>
        </p:nvSpPr>
        <p:spPr>
          <a:xfrm>
            <a:off x="258275" y="2215125"/>
            <a:ext cx="38412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Calibri"/>
                <a:ea typeface="Calibri"/>
                <a:cs typeface="Calibri"/>
                <a:sym typeface="Calibri"/>
              </a:rPr>
              <a:t>This results in the inefficient use of memory because memory won’t be relocated until the global object releases it.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GB" sz="1600">
                <a:solidFill>
                  <a:schemeClr val="dk1"/>
                </a:solidFill>
                <a:latin typeface="Calibri"/>
                <a:ea typeface="Calibri"/>
                <a:cs typeface="Calibri"/>
                <a:sym typeface="Calibri"/>
              </a:rPr>
              <a:t>To solve this issue we have IIFE, that are called immediately after creation. They are not hoisted.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GB" sz="1600">
                <a:solidFill>
                  <a:srgbClr val="00B498"/>
                </a:solidFill>
                <a:latin typeface="Calibri"/>
                <a:ea typeface="Calibri"/>
                <a:cs typeface="Calibri"/>
                <a:sym typeface="Calibri"/>
              </a:rPr>
              <a:t>Variable on which we assign this function will not be invoked afterwards</a:t>
            </a:r>
            <a:endParaRPr sz="1600">
              <a:solidFill>
                <a:srgbClr val="00B498"/>
              </a:solidFill>
              <a:latin typeface="Calibri"/>
              <a:ea typeface="Calibri"/>
              <a:cs typeface="Calibri"/>
              <a:sym typeface="Calibri"/>
            </a:endParaRPr>
          </a:p>
        </p:txBody>
      </p:sp>
      <p:pic>
        <p:nvPicPr>
          <p:cNvPr id="761" name="Google Shape;761;p66"/>
          <p:cNvPicPr preferRelativeResize="0"/>
          <p:nvPr/>
        </p:nvPicPr>
        <p:blipFill>
          <a:blip r:embed="rId4">
            <a:alphaModFix/>
          </a:blip>
          <a:stretch>
            <a:fillRect/>
          </a:stretch>
        </p:blipFill>
        <p:spPr>
          <a:xfrm>
            <a:off x="4825148" y="805425"/>
            <a:ext cx="4102876" cy="17663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67"/>
          <p:cNvSpPr txBox="1"/>
          <p:nvPr/>
        </p:nvSpPr>
        <p:spPr>
          <a:xfrm>
            <a:off x="1774650" y="1229450"/>
            <a:ext cx="55947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Calibri"/>
                <a:ea typeface="Calibri"/>
                <a:cs typeface="Calibri"/>
                <a:sym typeface="Calibri"/>
              </a:rPr>
              <a:t>A real world application of </a:t>
            </a:r>
            <a:r>
              <a:rPr b="1" lang="en-GB" sz="1800">
                <a:solidFill>
                  <a:schemeClr val="dk1"/>
                </a:solidFill>
                <a:latin typeface="Calibri"/>
                <a:ea typeface="Calibri"/>
                <a:cs typeface="Calibri"/>
                <a:sym typeface="Calibri"/>
              </a:rPr>
              <a:t>IIFE</a:t>
            </a:r>
            <a:r>
              <a:rPr lang="en-GB" sz="1800">
                <a:solidFill>
                  <a:schemeClr val="dk1"/>
                </a:solidFill>
                <a:latin typeface="Calibri"/>
                <a:ea typeface="Calibri"/>
                <a:cs typeface="Calibri"/>
                <a:sym typeface="Calibri"/>
              </a:rPr>
              <a:t> is when you want list of functions to run as soon as the page loads, using them would be clearer way of writing them. Something to use once, but won’t use again.</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GB" sz="1800">
                <a:solidFill>
                  <a:schemeClr val="dk1"/>
                </a:solidFill>
                <a:latin typeface="Calibri"/>
                <a:ea typeface="Calibri"/>
                <a:cs typeface="Calibri"/>
                <a:sym typeface="Calibri"/>
              </a:rPr>
              <a:t>You would want to avoid name collisions by using IIFE</a:t>
            </a:r>
            <a:endParaRPr sz="1800">
              <a:solidFill>
                <a:schemeClr val="dk1"/>
              </a:solidFill>
              <a:latin typeface="Calibri"/>
              <a:ea typeface="Calibri"/>
              <a:cs typeface="Calibri"/>
              <a:sym typeface="Calibri"/>
            </a:endParaRPr>
          </a:p>
        </p:txBody>
      </p:sp>
      <p:sp>
        <p:nvSpPr>
          <p:cNvPr id="767" name="Google Shape;767;p67"/>
          <p:cNvSpPr txBox="1"/>
          <p:nvPr/>
        </p:nvSpPr>
        <p:spPr>
          <a:xfrm>
            <a:off x="2828999" y="57007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When to use IIFE?</a:t>
            </a:r>
            <a:endParaRPr sz="800">
              <a:solidFill>
                <a:srgbClr val="3B41C9"/>
              </a:solidFill>
            </a:endParaRPr>
          </a:p>
        </p:txBody>
      </p:sp>
      <p:pic>
        <p:nvPicPr>
          <p:cNvPr id="768" name="Google Shape;768;p67"/>
          <p:cNvPicPr preferRelativeResize="0"/>
          <p:nvPr/>
        </p:nvPicPr>
        <p:blipFill>
          <a:blip r:embed="rId3">
            <a:alphaModFix/>
          </a:blip>
          <a:stretch>
            <a:fillRect/>
          </a:stretch>
        </p:blipFill>
        <p:spPr>
          <a:xfrm>
            <a:off x="1645925" y="2891800"/>
            <a:ext cx="2419350" cy="1485900"/>
          </a:xfrm>
          <a:prstGeom prst="rect">
            <a:avLst/>
          </a:prstGeom>
          <a:noFill/>
          <a:ln>
            <a:noFill/>
          </a:ln>
        </p:spPr>
      </p:pic>
      <p:pic>
        <p:nvPicPr>
          <p:cNvPr id="769" name="Google Shape;769;p67"/>
          <p:cNvPicPr preferRelativeResize="0"/>
          <p:nvPr/>
        </p:nvPicPr>
        <p:blipFill>
          <a:blip r:embed="rId4">
            <a:alphaModFix/>
          </a:blip>
          <a:stretch>
            <a:fillRect/>
          </a:stretch>
        </p:blipFill>
        <p:spPr>
          <a:xfrm>
            <a:off x="4225300" y="2872750"/>
            <a:ext cx="4076700" cy="1524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773" name="Shape 773"/>
        <p:cNvGrpSpPr/>
        <p:nvPr/>
      </p:nvGrpSpPr>
      <p:grpSpPr>
        <a:xfrm>
          <a:off x="0" y="0"/>
          <a:ext cx="0" cy="0"/>
          <a:chOff x="0" y="0"/>
          <a:chExt cx="0" cy="0"/>
        </a:xfrm>
      </p:grpSpPr>
      <p:sp>
        <p:nvSpPr>
          <p:cNvPr id="774" name="Google Shape;774;p68"/>
          <p:cNvSpPr txBox="1"/>
          <p:nvPr/>
        </p:nvSpPr>
        <p:spPr>
          <a:xfrm>
            <a:off x="2661049" y="226672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GB" sz="2600">
                <a:solidFill>
                  <a:schemeClr val="lt1"/>
                </a:solidFill>
                <a:latin typeface="Montserrat"/>
                <a:ea typeface="Montserrat"/>
                <a:cs typeface="Montserrat"/>
                <a:sym typeface="Montserrat"/>
              </a:rPr>
              <a:t>Arrow Function</a:t>
            </a:r>
            <a:endParaRPr b="1" sz="2600">
              <a:solidFill>
                <a:schemeClr val="lt1"/>
              </a:solidFill>
              <a:latin typeface="Montserrat"/>
              <a:ea typeface="Montserrat"/>
              <a:cs typeface="Montserrat"/>
              <a:sym typeface="Montserrat"/>
            </a:endParaRPr>
          </a:p>
        </p:txBody>
      </p:sp>
      <p:pic>
        <p:nvPicPr>
          <p:cNvPr id="775" name="Google Shape;775;p68"/>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pic>
        <p:nvPicPr>
          <p:cNvPr id="776" name="Google Shape;776;p68"/>
          <p:cNvPicPr preferRelativeResize="0"/>
          <p:nvPr/>
        </p:nvPicPr>
        <p:blipFill rotWithShape="1">
          <a:blip r:embed="rId4">
            <a:alphaModFix/>
          </a:blip>
          <a:srcRect b="0" l="0" r="0" t="0"/>
          <a:stretch/>
        </p:blipFill>
        <p:spPr>
          <a:xfrm>
            <a:off x="2450125" y="2092038"/>
            <a:ext cx="210933" cy="21093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69"/>
          <p:cNvSpPr txBox="1"/>
          <p:nvPr/>
        </p:nvSpPr>
        <p:spPr>
          <a:xfrm>
            <a:off x="1774650" y="1229450"/>
            <a:ext cx="5594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Calibri"/>
                <a:ea typeface="Calibri"/>
                <a:cs typeface="Calibri"/>
                <a:sym typeface="Calibri"/>
              </a:rPr>
              <a:t>Arrow functions allow us to write shorter and cleaner syntax as compared to regular functions.</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GB" sz="1800">
                <a:solidFill>
                  <a:schemeClr val="dk1"/>
                </a:solidFill>
                <a:latin typeface="Calibri"/>
                <a:ea typeface="Calibri"/>
                <a:cs typeface="Calibri"/>
                <a:sym typeface="Calibri"/>
              </a:rPr>
              <a:t>They are more likely to be used when you want to create an anonymous function.</a:t>
            </a:r>
            <a:endParaRPr sz="1800">
              <a:solidFill>
                <a:schemeClr val="dk1"/>
              </a:solidFill>
              <a:latin typeface="Calibri"/>
              <a:ea typeface="Calibri"/>
              <a:cs typeface="Calibri"/>
              <a:sym typeface="Calibri"/>
            </a:endParaRPr>
          </a:p>
        </p:txBody>
      </p:sp>
      <p:sp>
        <p:nvSpPr>
          <p:cNvPr id="782" name="Google Shape;782;p69"/>
          <p:cNvSpPr txBox="1"/>
          <p:nvPr/>
        </p:nvSpPr>
        <p:spPr>
          <a:xfrm>
            <a:off x="2828999" y="57007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Arrow functions</a:t>
            </a:r>
            <a:endParaRPr sz="800">
              <a:solidFill>
                <a:srgbClr val="3B41C9"/>
              </a:solidFill>
            </a:endParaRPr>
          </a:p>
        </p:txBody>
      </p:sp>
      <p:pic>
        <p:nvPicPr>
          <p:cNvPr id="783" name="Google Shape;783;p69"/>
          <p:cNvPicPr preferRelativeResize="0"/>
          <p:nvPr/>
        </p:nvPicPr>
        <p:blipFill>
          <a:blip r:embed="rId3">
            <a:alphaModFix/>
          </a:blip>
          <a:stretch>
            <a:fillRect/>
          </a:stretch>
        </p:blipFill>
        <p:spPr>
          <a:xfrm>
            <a:off x="1226825" y="2705350"/>
            <a:ext cx="3258592" cy="1142750"/>
          </a:xfrm>
          <a:prstGeom prst="rect">
            <a:avLst/>
          </a:prstGeom>
          <a:noFill/>
          <a:ln>
            <a:noFill/>
          </a:ln>
        </p:spPr>
      </p:pic>
      <p:pic>
        <p:nvPicPr>
          <p:cNvPr id="784" name="Google Shape;784;p69"/>
          <p:cNvPicPr preferRelativeResize="0"/>
          <p:nvPr/>
        </p:nvPicPr>
        <p:blipFill>
          <a:blip r:embed="rId4">
            <a:alphaModFix/>
          </a:blip>
          <a:stretch>
            <a:fillRect/>
          </a:stretch>
        </p:blipFill>
        <p:spPr>
          <a:xfrm>
            <a:off x="4912896" y="2705350"/>
            <a:ext cx="3431004" cy="787571"/>
          </a:xfrm>
          <a:prstGeom prst="rect">
            <a:avLst/>
          </a:prstGeom>
          <a:noFill/>
          <a:ln>
            <a:noFill/>
          </a:ln>
        </p:spPr>
      </p:pic>
      <p:sp>
        <p:nvSpPr>
          <p:cNvPr id="785" name="Google Shape;785;p69"/>
          <p:cNvSpPr txBox="1"/>
          <p:nvPr/>
        </p:nvSpPr>
        <p:spPr>
          <a:xfrm>
            <a:off x="3886200" y="4427225"/>
            <a:ext cx="51108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800" u="sng">
                <a:solidFill>
                  <a:schemeClr val="hlink"/>
                </a:solidFill>
                <a:latin typeface="Calibri"/>
                <a:ea typeface="Calibri"/>
                <a:cs typeface="Calibri"/>
                <a:sym typeface="Calibri"/>
                <a:hlinkClick r:id="rId5"/>
              </a:rPr>
              <a:t>https://developer.mozilla.org/en-US/docs/Web/JavaScript/Reference/Functions/Arrow_functions</a:t>
            </a:r>
            <a:endParaRPr sz="800">
              <a:latin typeface="Calibri"/>
              <a:ea typeface="Calibri"/>
              <a:cs typeface="Calibri"/>
              <a:sym typeface="Calibri"/>
            </a:endParaRPr>
          </a:p>
          <a:p>
            <a:pPr indent="0" lvl="0" marL="0" rtl="0" algn="r">
              <a:spcBef>
                <a:spcPts val="0"/>
              </a:spcBef>
              <a:spcAft>
                <a:spcPts val="0"/>
              </a:spcAft>
              <a:buNone/>
            </a:pPr>
            <a:r>
              <a:t/>
            </a:r>
            <a:endParaRPr sz="800">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70"/>
          <p:cNvSpPr txBox="1"/>
          <p:nvPr/>
        </p:nvSpPr>
        <p:spPr>
          <a:xfrm>
            <a:off x="866400" y="579025"/>
            <a:ext cx="7411200" cy="400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GB" sz="2600">
                <a:solidFill>
                  <a:srgbClr val="3B41C9"/>
                </a:solidFill>
                <a:latin typeface="Montserrat"/>
                <a:ea typeface="Montserrat"/>
                <a:cs typeface="Montserrat"/>
                <a:sym typeface="Montserrat"/>
              </a:rPr>
              <a:t>Function Expression vs Arrow Function</a:t>
            </a:r>
            <a:endParaRPr sz="800">
              <a:solidFill>
                <a:srgbClr val="3B41C9"/>
              </a:solidFill>
            </a:endParaRPr>
          </a:p>
        </p:txBody>
      </p:sp>
      <p:pic>
        <p:nvPicPr>
          <p:cNvPr id="791" name="Google Shape;791;p70"/>
          <p:cNvPicPr preferRelativeResize="0"/>
          <p:nvPr/>
        </p:nvPicPr>
        <p:blipFill>
          <a:blip r:embed="rId3">
            <a:alphaModFix/>
          </a:blip>
          <a:stretch>
            <a:fillRect/>
          </a:stretch>
        </p:blipFill>
        <p:spPr>
          <a:xfrm>
            <a:off x="960125" y="1562350"/>
            <a:ext cx="3258592" cy="1142750"/>
          </a:xfrm>
          <a:prstGeom prst="rect">
            <a:avLst/>
          </a:prstGeom>
          <a:noFill/>
          <a:ln>
            <a:noFill/>
          </a:ln>
        </p:spPr>
      </p:pic>
      <p:pic>
        <p:nvPicPr>
          <p:cNvPr id="792" name="Google Shape;792;p70"/>
          <p:cNvPicPr preferRelativeResize="0"/>
          <p:nvPr/>
        </p:nvPicPr>
        <p:blipFill>
          <a:blip r:embed="rId4">
            <a:alphaModFix/>
          </a:blip>
          <a:stretch>
            <a:fillRect/>
          </a:stretch>
        </p:blipFill>
        <p:spPr>
          <a:xfrm>
            <a:off x="960121" y="3345425"/>
            <a:ext cx="3431004" cy="787571"/>
          </a:xfrm>
          <a:prstGeom prst="rect">
            <a:avLst/>
          </a:prstGeom>
          <a:noFill/>
          <a:ln>
            <a:noFill/>
          </a:ln>
        </p:spPr>
      </p:pic>
      <p:sp>
        <p:nvSpPr>
          <p:cNvPr id="793" name="Google Shape;793;p70"/>
          <p:cNvSpPr/>
          <p:nvPr/>
        </p:nvSpPr>
        <p:spPr>
          <a:xfrm>
            <a:off x="671630" y="1699275"/>
            <a:ext cx="980700" cy="2179300"/>
          </a:xfrm>
          <a:custGeom>
            <a:rect b="b" l="l" r="r" t="t"/>
            <a:pathLst>
              <a:path extrusionOk="0" h="87172" w="39228">
                <a:moveTo>
                  <a:pt x="36229" y="10363"/>
                </a:moveTo>
                <a:cubicBezTo>
                  <a:pt x="31022" y="5156"/>
                  <a:pt x="24084" y="0"/>
                  <a:pt x="16721" y="0"/>
                </a:cubicBezTo>
                <a:cubicBezTo>
                  <a:pt x="7249" y="0"/>
                  <a:pt x="-1434" y="13845"/>
                  <a:pt x="262" y="23164"/>
                </a:cubicBezTo>
                <a:cubicBezTo>
                  <a:pt x="2141" y="33487"/>
                  <a:pt x="13709" y="39470"/>
                  <a:pt x="21903" y="46024"/>
                </a:cubicBezTo>
                <a:cubicBezTo>
                  <a:pt x="31275" y="53520"/>
                  <a:pt x="38972" y="65723"/>
                  <a:pt x="38972" y="77724"/>
                </a:cubicBezTo>
                <a:cubicBezTo>
                  <a:pt x="38972" y="80899"/>
                  <a:pt x="39998" y="84927"/>
                  <a:pt x="37753" y="87172"/>
                </a:cubicBezTo>
              </a:path>
            </a:pathLst>
          </a:custGeom>
          <a:noFill/>
          <a:ln cap="flat" cmpd="sng" w="9525">
            <a:solidFill>
              <a:srgbClr val="00B498"/>
            </a:solidFill>
            <a:prstDash val="solid"/>
            <a:round/>
            <a:headEnd len="med" w="med" type="none"/>
            <a:tailEnd len="med" w="med" type="triangle"/>
          </a:ln>
        </p:spPr>
      </p:sp>
      <p:sp>
        <p:nvSpPr>
          <p:cNvPr id="794" name="Google Shape;794;p70"/>
          <p:cNvSpPr/>
          <p:nvPr/>
        </p:nvSpPr>
        <p:spPr>
          <a:xfrm>
            <a:off x="2613650" y="1717279"/>
            <a:ext cx="1969600" cy="2107975"/>
          </a:xfrm>
          <a:custGeom>
            <a:rect b="b" l="l" r="r" t="t"/>
            <a:pathLst>
              <a:path extrusionOk="0" h="84319" w="78784">
                <a:moveTo>
                  <a:pt x="5182" y="9338"/>
                </a:moveTo>
                <a:cubicBezTo>
                  <a:pt x="10083" y="1985"/>
                  <a:pt x="21665" y="2028"/>
                  <a:pt x="30480" y="1413"/>
                </a:cubicBezTo>
                <a:cubicBezTo>
                  <a:pt x="42849" y="549"/>
                  <a:pt x="55903" y="-1592"/>
                  <a:pt x="67666" y="2328"/>
                </a:cubicBezTo>
                <a:cubicBezTo>
                  <a:pt x="74828" y="4715"/>
                  <a:pt x="79576" y="14649"/>
                  <a:pt x="78639" y="22140"/>
                </a:cubicBezTo>
                <a:cubicBezTo>
                  <a:pt x="76467" y="39511"/>
                  <a:pt x="48705" y="40541"/>
                  <a:pt x="32614" y="47438"/>
                </a:cubicBezTo>
                <a:cubicBezTo>
                  <a:pt x="17530" y="53903"/>
                  <a:pt x="5190" y="68750"/>
                  <a:pt x="0" y="84319"/>
                </a:cubicBezTo>
              </a:path>
            </a:pathLst>
          </a:custGeom>
          <a:noFill/>
          <a:ln cap="flat" cmpd="sng" w="9525">
            <a:solidFill>
              <a:srgbClr val="00B498"/>
            </a:solidFill>
            <a:prstDash val="solid"/>
            <a:round/>
            <a:headEnd len="med" w="med" type="none"/>
            <a:tailEnd len="med" w="med" type="triangle"/>
          </a:ln>
        </p:spPr>
      </p:sp>
      <p:sp>
        <p:nvSpPr>
          <p:cNvPr id="795" name="Google Shape;795;p70"/>
          <p:cNvSpPr/>
          <p:nvPr/>
        </p:nvSpPr>
        <p:spPr>
          <a:xfrm>
            <a:off x="2910850" y="2446025"/>
            <a:ext cx="844925" cy="1417325"/>
          </a:xfrm>
          <a:custGeom>
            <a:rect b="b" l="l" r="r" t="t"/>
            <a:pathLst>
              <a:path extrusionOk="0" h="56693" w="33797">
                <a:moveTo>
                  <a:pt x="0" y="0"/>
                </a:moveTo>
                <a:cubicBezTo>
                  <a:pt x="6418" y="4086"/>
                  <a:pt x="13863" y="7097"/>
                  <a:pt x="18897" y="12802"/>
                </a:cubicBezTo>
                <a:cubicBezTo>
                  <a:pt x="29019" y="24272"/>
                  <a:pt x="37146" y="42180"/>
                  <a:pt x="32308" y="56693"/>
                </a:cubicBezTo>
              </a:path>
            </a:pathLst>
          </a:custGeom>
          <a:noFill/>
          <a:ln cap="flat" cmpd="sng" w="9525">
            <a:solidFill>
              <a:srgbClr val="00B498"/>
            </a:solidFill>
            <a:prstDash val="solid"/>
            <a:round/>
            <a:headEnd len="med" w="med" type="none"/>
            <a:tailEnd len="med" w="med" type="triangle"/>
          </a:ln>
        </p:spPr>
      </p:sp>
      <p:sp>
        <p:nvSpPr>
          <p:cNvPr id="796" name="Google Shape;796;p70"/>
          <p:cNvSpPr txBox="1"/>
          <p:nvPr/>
        </p:nvSpPr>
        <p:spPr>
          <a:xfrm>
            <a:off x="4670250" y="1775525"/>
            <a:ext cx="43974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Calibri"/>
                <a:ea typeface="Calibri"/>
                <a:cs typeface="Calibri"/>
                <a:sym typeface="Calibri"/>
              </a:rPr>
              <a:t>Noticed? Our variable remains the same</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GB" sz="1800">
                <a:solidFill>
                  <a:schemeClr val="dk1"/>
                </a:solidFill>
                <a:latin typeface="Calibri"/>
                <a:ea typeface="Calibri"/>
                <a:cs typeface="Calibri"/>
                <a:sym typeface="Calibri"/>
              </a:rPr>
              <a:t>The `</a:t>
            </a:r>
            <a:r>
              <a:rPr b="1" lang="en-GB" sz="1800">
                <a:solidFill>
                  <a:schemeClr val="dk1"/>
                </a:solidFill>
                <a:latin typeface="Calibri"/>
                <a:ea typeface="Calibri"/>
                <a:cs typeface="Calibri"/>
                <a:sym typeface="Calibri"/>
              </a:rPr>
              <a:t>function</a:t>
            </a:r>
            <a:r>
              <a:rPr lang="en-GB" sz="1800">
                <a:solidFill>
                  <a:schemeClr val="dk1"/>
                </a:solidFill>
                <a:latin typeface="Calibri"/>
                <a:ea typeface="Calibri"/>
                <a:cs typeface="Calibri"/>
                <a:sym typeface="Calibri"/>
              </a:rPr>
              <a:t>` keyword is omitted with function symbol and the code remains the same for whatever task you are creating it for.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GB" sz="1800">
                <a:solidFill>
                  <a:schemeClr val="dk1"/>
                </a:solidFill>
                <a:latin typeface="Calibri"/>
                <a:ea typeface="Calibri"/>
                <a:cs typeface="Calibri"/>
                <a:sym typeface="Calibri"/>
              </a:rPr>
              <a:t>The arrow function is clearer and shorter</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GB" sz="1800">
                <a:solidFill>
                  <a:schemeClr val="dk1"/>
                </a:solidFill>
                <a:latin typeface="Calibri"/>
                <a:ea typeface="Calibri"/>
                <a:cs typeface="Calibri"/>
                <a:sym typeface="Calibri"/>
              </a:rPr>
              <a:t>To call the arrow function, use </a:t>
            </a:r>
            <a:r>
              <a:rPr b="1" lang="en-GB" sz="1800">
                <a:solidFill>
                  <a:srgbClr val="00B498"/>
                </a:solidFill>
                <a:latin typeface="Courier New"/>
                <a:ea typeface="Courier New"/>
                <a:cs typeface="Courier New"/>
                <a:sym typeface="Courier New"/>
              </a:rPr>
              <a:t>x();</a:t>
            </a:r>
            <a:endParaRPr b="1" sz="1800">
              <a:solidFill>
                <a:srgbClr val="00B498"/>
              </a:solidFill>
              <a:latin typeface="Courier New"/>
              <a:ea typeface="Courier New"/>
              <a:cs typeface="Courier New"/>
              <a:sym typeface="Courier New"/>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71"/>
          <p:cNvSpPr txBox="1"/>
          <p:nvPr/>
        </p:nvSpPr>
        <p:spPr>
          <a:xfrm>
            <a:off x="866400" y="579025"/>
            <a:ext cx="7411200" cy="400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GB" sz="2600">
                <a:solidFill>
                  <a:srgbClr val="3B41C9"/>
                </a:solidFill>
                <a:latin typeface="Montserrat"/>
                <a:ea typeface="Montserrat"/>
                <a:cs typeface="Montserrat"/>
                <a:sym typeface="Montserrat"/>
              </a:rPr>
              <a:t>Ways to declare Arrow Function</a:t>
            </a:r>
            <a:endParaRPr sz="800">
              <a:solidFill>
                <a:srgbClr val="3B41C9"/>
              </a:solidFill>
            </a:endParaRPr>
          </a:p>
        </p:txBody>
      </p:sp>
      <p:pic>
        <p:nvPicPr>
          <p:cNvPr id="802" name="Google Shape;802;p71"/>
          <p:cNvPicPr preferRelativeResize="0"/>
          <p:nvPr/>
        </p:nvPicPr>
        <p:blipFill>
          <a:blip r:embed="rId3">
            <a:alphaModFix/>
          </a:blip>
          <a:stretch>
            <a:fillRect/>
          </a:stretch>
        </p:blipFill>
        <p:spPr>
          <a:xfrm>
            <a:off x="314597" y="1146850"/>
            <a:ext cx="4850371" cy="743840"/>
          </a:xfrm>
          <a:prstGeom prst="rect">
            <a:avLst/>
          </a:prstGeom>
          <a:noFill/>
          <a:ln>
            <a:noFill/>
          </a:ln>
        </p:spPr>
      </p:pic>
      <p:pic>
        <p:nvPicPr>
          <p:cNvPr id="803" name="Google Shape;803;p71"/>
          <p:cNvPicPr preferRelativeResize="0"/>
          <p:nvPr/>
        </p:nvPicPr>
        <p:blipFill>
          <a:blip r:embed="rId4">
            <a:alphaModFix/>
          </a:blip>
          <a:stretch>
            <a:fillRect/>
          </a:stretch>
        </p:blipFill>
        <p:spPr>
          <a:xfrm>
            <a:off x="255650" y="2890473"/>
            <a:ext cx="5074925" cy="637577"/>
          </a:xfrm>
          <a:prstGeom prst="rect">
            <a:avLst/>
          </a:prstGeom>
          <a:noFill/>
          <a:ln>
            <a:noFill/>
          </a:ln>
        </p:spPr>
      </p:pic>
      <p:sp>
        <p:nvSpPr>
          <p:cNvPr id="804" name="Google Shape;804;p71"/>
          <p:cNvSpPr txBox="1"/>
          <p:nvPr/>
        </p:nvSpPr>
        <p:spPr>
          <a:xfrm>
            <a:off x="5439875" y="1032550"/>
            <a:ext cx="439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00B498"/>
                </a:solidFill>
                <a:latin typeface="Calibri"/>
                <a:ea typeface="Calibri"/>
                <a:cs typeface="Calibri"/>
                <a:sym typeface="Calibri"/>
              </a:rPr>
              <a:t>Function with no arguments</a:t>
            </a:r>
            <a:endParaRPr b="1" sz="1800">
              <a:solidFill>
                <a:srgbClr val="00B498"/>
              </a:solidFill>
              <a:latin typeface="Courier New"/>
              <a:ea typeface="Courier New"/>
              <a:cs typeface="Courier New"/>
              <a:sym typeface="Courier New"/>
            </a:endParaRPr>
          </a:p>
        </p:txBody>
      </p:sp>
      <p:sp>
        <p:nvSpPr>
          <p:cNvPr id="805" name="Google Shape;805;p71"/>
          <p:cNvSpPr txBox="1"/>
          <p:nvPr/>
        </p:nvSpPr>
        <p:spPr>
          <a:xfrm>
            <a:off x="5439875" y="1375425"/>
            <a:ext cx="2876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1"/>
                </a:solidFill>
                <a:latin typeface="Calibri"/>
                <a:ea typeface="Calibri"/>
                <a:cs typeface="Calibri"/>
                <a:sym typeface="Calibri"/>
              </a:rPr>
              <a:t>When function doesn’t accept arguments, then you can use empty parentheses.</a:t>
            </a:r>
            <a:endParaRPr sz="1500">
              <a:solidFill>
                <a:srgbClr val="00B498"/>
              </a:solidFill>
              <a:latin typeface="Courier New"/>
              <a:ea typeface="Courier New"/>
              <a:cs typeface="Courier New"/>
              <a:sym typeface="Courier New"/>
            </a:endParaRPr>
          </a:p>
        </p:txBody>
      </p:sp>
      <p:sp>
        <p:nvSpPr>
          <p:cNvPr id="806" name="Google Shape;806;p71"/>
          <p:cNvSpPr txBox="1"/>
          <p:nvPr/>
        </p:nvSpPr>
        <p:spPr>
          <a:xfrm>
            <a:off x="5439875" y="2776175"/>
            <a:ext cx="439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00B498"/>
                </a:solidFill>
                <a:latin typeface="Calibri"/>
                <a:ea typeface="Calibri"/>
                <a:cs typeface="Calibri"/>
                <a:sym typeface="Calibri"/>
              </a:rPr>
              <a:t>Function with arguments</a:t>
            </a:r>
            <a:endParaRPr b="1" sz="1800">
              <a:solidFill>
                <a:srgbClr val="00B498"/>
              </a:solidFill>
              <a:latin typeface="Courier New"/>
              <a:ea typeface="Courier New"/>
              <a:cs typeface="Courier New"/>
              <a:sym typeface="Courier New"/>
            </a:endParaRPr>
          </a:p>
        </p:txBody>
      </p:sp>
      <p:sp>
        <p:nvSpPr>
          <p:cNvPr id="807" name="Google Shape;807;p71"/>
          <p:cNvSpPr txBox="1"/>
          <p:nvPr/>
        </p:nvSpPr>
        <p:spPr>
          <a:xfrm>
            <a:off x="5439875" y="3119050"/>
            <a:ext cx="2876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1"/>
                </a:solidFill>
                <a:latin typeface="Calibri"/>
                <a:ea typeface="Calibri"/>
                <a:cs typeface="Calibri"/>
                <a:sym typeface="Calibri"/>
              </a:rPr>
              <a:t>Here you can use arguments inside parentheses. Works same as regular function but in shorter way.</a:t>
            </a:r>
            <a:endParaRPr sz="1500">
              <a:solidFill>
                <a:srgbClr val="00B498"/>
              </a:solidFill>
              <a:latin typeface="Courier New"/>
              <a:ea typeface="Courier New"/>
              <a:cs typeface="Courier New"/>
              <a:sym typeface="Courier New"/>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pic>
        <p:nvPicPr>
          <p:cNvPr id="812" name="Google Shape;812;p72"/>
          <p:cNvPicPr preferRelativeResize="0"/>
          <p:nvPr/>
        </p:nvPicPr>
        <p:blipFill>
          <a:blip r:embed="rId3">
            <a:alphaModFix/>
          </a:blip>
          <a:stretch>
            <a:fillRect/>
          </a:stretch>
        </p:blipFill>
        <p:spPr>
          <a:xfrm>
            <a:off x="291450" y="1150650"/>
            <a:ext cx="3358525" cy="1583775"/>
          </a:xfrm>
          <a:prstGeom prst="rect">
            <a:avLst/>
          </a:prstGeom>
          <a:noFill/>
          <a:ln>
            <a:noFill/>
          </a:ln>
        </p:spPr>
      </p:pic>
      <p:pic>
        <p:nvPicPr>
          <p:cNvPr id="813" name="Google Shape;813;p72"/>
          <p:cNvPicPr preferRelativeResize="0"/>
          <p:nvPr/>
        </p:nvPicPr>
        <p:blipFill>
          <a:blip r:embed="rId4">
            <a:alphaModFix/>
          </a:blip>
          <a:stretch>
            <a:fillRect/>
          </a:stretch>
        </p:blipFill>
        <p:spPr>
          <a:xfrm>
            <a:off x="291450" y="3317415"/>
            <a:ext cx="3358526" cy="1445110"/>
          </a:xfrm>
          <a:prstGeom prst="rect">
            <a:avLst/>
          </a:prstGeom>
          <a:noFill/>
          <a:ln>
            <a:noFill/>
          </a:ln>
        </p:spPr>
      </p:pic>
      <p:sp>
        <p:nvSpPr>
          <p:cNvPr id="814" name="Google Shape;814;p72"/>
          <p:cNvSpPr txBox="1"/>
          <p:nvPr/>
        </p:nvSpPr>
        <p:spPr>
          <a:xfrm>
            <a:off x="866400" y="579025"/>
            <a:ext cx="7411200" cy="400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GB" sz="2600">
                <a:solidFill>
                  <a:srgbClr val="3B41C9"/>
                </a:solidFill>
                <a:latin typeface="Montserrat"/>
                <a:ea typeface="Montserrat"/>
                <a:cs typeface="Montserrat"/>
                <a:sym typeface="Montserrat"/>
              </a:rPr>
              <a:t>Ways to declare Arrow Function</a:t>
            </a:r>
            <a:endParaRPr sz="800">
              <a:solidFill>
                <a:srgbClr val="3B41C9"/>
              </a:solidFill>
            </a:endParaRPr>
          </a:p>
        </p:txBody>
      </p:sp>
      <p:sp>
        <p:nvSpPr>
          <p:cNvPr id="815" name="Google Shape;815;p72"/>
          <p:cNvSpPr txBox="1"/>
          <p:nvPr/>
        </p:nvSpPr>
        <p:spPr>
          <a:xfrm>
            <a:off x="4228300" y="1024950"/>
            <a:ext cx="439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00B498"/>
                </a:solidFill>
                <a:latin typeface="Calibri"/>
                <a:ea typeface="Calibri"/>
                <a:cs typeface="Calibri"/>
                <a:sym typeface="Calibri"/>
              </a:rPr>
              <a:t>Function as expression</a:t>
            </a:r>
            <a:endParaRPr b="1" sz="1800">
              <a:solidFill>
                <a:srgbClr val="00B498"/>
              </a:solidFill>
              <a:latin typeface="Courier New"/>
              <a:ea typeface="Courier New"/>
              <a:cs typeface="Courier New"/>
              <a:sym typeface="Courier New"/>
            </a:endParaRPr>
          </a:p>
        </p:txBody>
      </p:sp>
      <p:sp>
        <p:nvSpPr>
          <p:cNvPr id="816" name="Google Shape;816;p72"/>
          <p:cNvSpPr txBox="1"/>
          <p:nvPr/>
        </p:nvSpPr>
        <p:spPr>
          <a:xfrm>
            <a:off x="4228300" y="1367825"/>
            <a:ext cx="2876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1"/>
                </a:solidFill>
                <a:latin typeface="Calibri"/>
                <a:ea typeface="Calibri"/>
                <a:cs typeface="Calibri"/>
                <a:sym typeface="Calibri"/>
              </a:rPr>
              <a:t>You can easily use arrow function as expression. We are using with ternary operators.</a:t>
            </a:r>
            <a:endParaRPr sz="1500">
              <a:solidFill>
                <a:srgbClr val="00B498"/>
              </a:solidFill>
              <a:latin typeface="Courier New"/>
              <a:ea typeface="Courier New"/>
              <a:cs typeface="Courier New"/>
              <a:sym typeface="Courier New"/>
            </a:endParaRPr>
          </a:p>
        </p:txBody>
      </p:sp>
      <p:sp>
        <p:nvSpPr>
          <p:cNvPr id="817" name="Google Shape;817;p72"/>
          <p:cNvSpPr txBox="1"/>
          <p:nvPr/>
        </p:nvSpPr>
        <p:spPr>
          <a:xfrm>
            <a:off x="4357825" y="3215675"/>
            <a:ext cx="439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00B498"/>
                </a:solidFill>
                <a:latin typeface="Calibri"/>
                <a:ea typeface="Calibri"/>
                <a:cs typeface="Calibri"/>
                <a:sym typeface="Calibri"/>
              </a:rPr>
              <a:t>Multiline function</a:t>
            </a:r>
            <a:endParaRPr b="1" sz="1800">
              <a:solidFill>
                <a:srgbClr val="00B498"/>
              </a:solidFill>
              <a:latin typeface="Courier New"/>
              <a:ea typeface="Courier New"/>
              <a:cs typeface="Courier New"/>
              <a:sym typeface="Courier New"/>
            </a:endParaRPr>
          </a:p>
        </p:txBody>
      </p:sp>
      <p:sp>
        <p:nvSpPr>
          <p:cNvPr id="818" name="Google Shape;818;p72"/>
          <p:cNvSpPr txBox="1"/>
          <p:nvPr/>
        </p:nvSpPr>
        <p:spPr>
          <a:xfrm>
            <a:off x="4357825" y="3558550"/>
            <a:ext cx="2876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1"/>
                </a:solidFill>
                <a:latin typeface="Calibri"/>
                <a:ea typeface="Calibri"/>
                <a:cs typeface="Calibri"/>
                <a:sym typeface="Calibri"/>
              </a:rPr>
              <a:t>We simply use curly braces to wrap the statements of a function</a:t>
            </a:r>
            <a:endParaRPr sz="1500">
              <a:solidFill>
                <a:srgbClr val="00B498"/>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117" name="Shape 117"/>
        <p:cNvGrpSpPr/>
        <p:nvPr/>
      </p:nvGrpSpPr>
      <p:grpSpPr>
        <a:xfrm>
          <a:off x="0" y="0"/>
          <a:ext cx="0" cy="0"/>
          <a:chOff x="0" y="0"/>
          <a:chExt cx="0" cy="0"/>
        </a:xfrm>
      </p:grpSpPr>
      <p:sp>
        <p:nvSpPr>
          <p:cNvPr id="118" name="Google Shape;118;p19"/>
          <p:cNvSpPr txBox="1"/>
          <p:nvPr/>
        </p:nvSpPr>
        <p:spPr>
          <a:xfrm>
            <a:off x="2661049" y="226672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GB" sz="2600">
                <a:solidFill>
                  <a:schemeClr val="lt1"/>
                </a:solidFill>
                <a:latin typeface="Montserrat"/>
                <a:ea typeface="Montserrat"/>
                <a:cs typeface="Montserrat"/>
                <a:sym typeface="Montserrat"/>
              </a:rPr>
              <a:t>For Loops</a:t>
            </a:r>
            <a:endParaRPr sz="800">
              <a:solidFill>
                <a:schemeClr val="lt1"/>
              </a:solidFill>
            </a:endParaRPr>
          </a:p>
        </p:txBody>
      </p:sp>
      <p:pic>
        <p:nvPicPr>
          <p:cNvPr id="119" name="Google Shape;119;p19"/>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pic>
        <p:nvPicPr>
          <p:cNvPr id="120" name="Google Shape;120;p19"/>
          <p:cNvPicPr preferRelativeResize="0"/>
          <p:nvPr/>
        </p:nvPicPr>
        <p:blipFill rotWithShape="1">
          <a:blip r:embed="rId4">
            <a:alphaModFix/>
          </a:blip>
          <a:srcRect b="0" l="0" r="0" t="0"/>
          <a:stretch/>
        </p:blipFill>
        <p:spPr>
          <a:xfrm>
            <a:off x="2450125" y="2092038"/>
            <a:ext cx="210933" cy="21093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73"/>
          <p:cNvSpPr txBox="1"/>
          <p:nvPr/>
        </p:nvSpPr>
        <p:spPr>
          <a:xfrm>
            <a:off x="1774650" y="1229450"/>
            <a:ext cx="55947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libri"/>
              <a:buAutoNum type="arabicPeriod"/>
            </a:pPr>
            <a:r>
              <a:rPr lang="en-GB" sz="1800">
                <a:solidFill>
                  <a:schemeClr val="dk1"/>
                </a:solidFill>
                <a:latin typeface="Calibri"/>
                <a:ea typeface="Calibri"/>
                <a:cs typeface="Calibri"/>
                <a:sym typeface="Calibri"/>
              </a:rPr>
              <a:t>When you want to refer to the function at some point in the code (maybe in the form of recursion or event handler that you want to use somewhere else as well.)</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GB" sz="1800">
                <a:solidFill>
                  <a:schemeClr val="dk1"/>
                </a:solidFill>
                <a:latin typeface="Calibri"/>
                <a:ea typeface="Calibri"/>
                <a:cs typeface="Calibri"/>
                <a:sym typeface="Calibri"/>
              </a:rPr>
              <a:t>You won’t be able to easily debug the code because it has no name.</a:t>
            </a:r>
            <a:endParaRPr sz="1800">
              <a:solidFill>
                <a:schemeClr val="dk1"/>
              </a:solidFill>
              <a:latin typeface="Calibri"/>
              <a:ea typeface="Calibri"/>
              <a:cs typeface="Calibri"/>
              <a:sym typeface="Calibri"/>
            </a:endParaRPr>
          </a:p>
        </p:txBody>
      </p:sp>
      <p:sp>
        <p:nvSpPr>
          <p:cNvPr id="824" name="Google Shape;824;p73"/>
          <p:cNvSpPr txBox="1"/>
          <p:nvPr/>
        </p:nvSpPr>
        <p:spPr>
          <a:xfrm>
            <a:off x="1951650" y="615800"/>
            <a:ext cx="52407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Drawbacks of arrow functions</a:t>
            </a:r>
            <a:endParaRPr sz="800">
              <a:solidFill>
                <a:srgbClr val="3B41C9"/>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828" name="Shape 828"/>
        <p:cNvGrpSpPr/>
        <p:nvPr/>
      </p:nvGrpSpPr>
      <p:grpSpPr>
        <a:xfrm>
          <a:off x="0" y="0"/>
          <a:ext cx="0" cy="0"/>
          <a:chOff x="0" y="0"/>
          <a:chExt cx="0" cy="0"/>
        </a:xfrm>
      </p:grpSpPr>
      <p:sp>
        <p:nvSpPr>
          <p:cNvPr id="829" name="Google Shape;829;p74"/>
          <p:cNvSpPr txBox="1"/>
          <p:nvPr/>
        </p:nvSpPr>
        <p:spPr>
          <a:xfrm>
            <a:off x="2661049" y="2266725"/>
            <a:ext cx="3486000" cy="800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GB" sz="2600">
                <a:solidFill>
                  <a:schemeClr val="lt1"/>
                </a:solidFill>
                <a:latin typeface="Montserrat"/>
                <a:ea typeface="Montserrat"/>
                <a:cs typeface="Montserrat"/>
                <a:sym typeface="Montserrat"/>
              </a:rPr>
              <a:t>Variable Scope</a:t>
            </a:r>
            <a:endParaRPr b="1" sz="2600">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b="1" sz="2600">
              <a:solidFill>
                <a:schemeClr val="lt1"/>
              </a:solidFill>
              <a:latin typeface="Montserrat"/>
              <a:ea typeface="Montserrat"/>
              <a:cs typeface="Montserrat"/>
              <a:sym typeface="Montserrat"/>
            </a:endParaRPr>
          </a:p>
        </p:txBody>
      </p:sp>
      <p:pic>
        <p:nvPicPr>
          <p:cNvPr id="830" name="Google Shape;830;p74"/>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pic>
        <p:nvPicPr>
          <p:cNvPr id="831" name="Google Shape;831;p74"/>
          <p:cNvPicPr preferRelativeResize="0"/>
          <p:nvPr/>
        </p:nvPicPr>
        <p:blipFill rotWithShape="1">
          <a:blip r:embed="rId4">
            <a:alphaModFix/>
          </a:blip>
          <a:srcRect b="0" l="0" r="0" t="0"/>
          <a:stretch/>
        </p:blipFill>
        <p:spPr>
          <a:xfrm>
            <a:off x="2450125" y="2092038"/>
            <a:ext cx="210933" cy="21093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2900">
                <a:solidFill>
                  <a:srgbClr val="3B41C9"/>
                </a:solidFill>
                <a:latin typeface="Montserrat"/>
                <a:ea typeface="Montserrat"/>
                <a:cs typeface="Montserrat"/>
                <a:sym typeface="Montserrat"/>
              </a:rPr>
              <a:t>Think of Scope as a "Context" for Variables</a:t>
            </a:r>
            <a:endParaRPr b="1" sz="2900">
              <a:solidFill>
                <a:srgbClr val="3B41C9"/>
              </a:solidFill>
              <a:latin typeface="Montserrat"/>
              <a:ea typeface="Montserrat"/>
              <a:cs typeface="Montserrat"/>
              <a:sym typeface="Montserrat"/>
            </a:endParaRPr>
          </a:p>
        </p:txBody>
      </p:sp>
      <p:sp>
        <p:nvSpPr>
          <p:cNvPr id="837" name="Google Shape;837;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Calibri"/>
              <a:buChar char="●"/>
            </a:pPr>
            <a:r>
              <a:rPr lang="en-GB">
                <a:latin typeface="Calibri"/>
                <a:ea typeface="Calibri"/>
                <a:cs typeface="Calibri"/>
                <a:sym typeface="Calibri"/>
              </a:rPr>
              <a:t>We need "scope" or else we'll run out of variable names </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GB">
                <a:latin typeface="Calibri"/>
                <a:ea typeface="Calibri"/>
                <a:cs typeface="Calibri"/>
                <a:sym typeface="Calibri"/>
              </a:rPr>
              <a:t>We may also accidentally reassign to important variables</a:t>
            </a:r>
            <a:endParaRPr>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3B41C9"/>
                </a:solidFill>
                <a:latin typeface="Montserrat"/>
                <a:ea typeface="Montserrat"/>
                <a:cs typeface="Montserrat"/>
                <a:sym typeface="Montserrat"/>
              </a:rPr>
              <a:t>What is a scope?</a:t>
            </a:r>
            <a:endParaRPr b="1">
              <a:solidFill>
                <a:srgbClr val="3B41C9"/>
              </a:solidFill>
              <a:latin typeface="Montserrat"/>
              <a:ea typeface="Montserrat"/>
              <a:cs typeface="Montserrat"/>
              <a:sym typeface="Montserrat"/>
            </a:endParaRPr>
          </a:p>
        </p:txBody>
      </p:sp>
      <p:sp>
        <p:nvSpPr>
          <p:cNvPr id="843" name="Google Shape;843;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Calibri"/>
                <a:ea typeface="Calibri"/>
                <a:cs typeface="Calibri"/>
                <a:sym typeface="Calibri"/>
              </a:rPr>
              <a:t>A set of curly braces form a scope:</a:t>
            </a:r>
            <a:endParaRPr>
              <a:latin typeface="Calibri"/>
              <a:ea typeface="Calibri"/>
              <a:cs typeface="Calibri"/>
              <a:sym typeface="Calibri"/>
            </a:endParaRPr>
          </a:p>
          <a:p>
            <a:pPr indent="0" lvl="0" marL="0" rtl="0" algn="l">
              <a:spcBef>
                <a:spcPts val="1200"/>
              </a:spcBef>
              <a:spcAft>
                <a:spcPts val="1200"/>
              </a:spcAft>
              <a:buNone/>
            </a:pPr>
            <a:r>
              <a:rPr lang="en-GB">
                <a:latin typeface="Consolas"/>
                <a:ea typeface="Consolas"/>
                <a:cs typeface="Consolas"/>
                <a:sym typeface="Consolas"/>
              </a:rPr>
              <a:t>let x = parseInt(prompt("Enter a number: "));</a:t>
            </a:r>
            <a:br>
              <a:rPr lang="en-GB">
                <a:latin typeface="Consolas"/>
                <a:ea typeface="Consolas"/>
                <a:cs typeface="Consolas"/>
                <a:sym typeface="Consolas"/>
              </a:rPr>
            </a:br>
            <a:r>
              <a:rPr lang="en-GB">
                <a:latin typeface="Consolas"/>
                <a:ea typeface="Consolas"/>
                <a:cs typeface="Consolas"/>
                <a:sym typeface="Consolas"/>
              </a:rPr>
              <a:t>if (x &gt; 0) </a:t>
            </a:r>
            <a:r>
              <a:rPr lang="en-GB">
                <a:highlight>
                  <a:srgbClr val="FFF2CC"/>
                </a:highlight>
                <a:latin typeface="Consolas"/>
                <a:ea typeface="Consolas"/>
                <a:cs typeface="Consolas"/>
                <a:sym typeface="Consolas"/>
              </a:rPr>
              <a:t>{</a:t>
            </a:r>
            <a:br>
              <a:rPr lang="en-GB">
                <a:highlight>
                  <a:srgbClr val="FFF2CC"/>
                </a:highlight>
                <a:latin typeface="Consolas"/>
                <a:ea typeface="Consolas"/>
                <a:cs typeface="Consolas"/>
                <a:sym typeface="Consolas"/>
              </a:rPr>
            </a:br>
            <a:r>
              <a:rPr lang="en-GB">
                <a:highlight>
                  <a:srgbClr val="FFF2CC"/>
                </a:highlight>
                <a:latin typeface="Consolas"/>
                <a:ea typeface="Consolas"/>
                <a:cs typeface="Consolas"/>
                <a:sym typeface="Consolas"/>
              </a:rPr>
              <a:t>  let y = parseInt(prompt("Enter a second number: "));</a:t>
            </a:r>
            <a:br>
              <a:rPr lang="en-GB">
                <a:highlight>
                  <a:srgbClr val="FFF2CC"/>
                </a:highlight>
                <a:latin typeface="Consolas"/>
                <a:ea typeface="Consolas"/>
                <a:cs typeface="Consolas"/>
                <a:sym typeface="Consolas"/>
              </a:rPr>
            </a:br>
            <a:r>
              <a:rPr lang="en-GB">
                <a:highlight>
                  <a:srgbClr val="FFF2CC"/>
                </a:highlight>
                <a:latin typeface="Consolas"/>
                <a:ea typeface="Consolas"/>
                <a:cs typeface="Consolas"/>
                <a:sym typeface="Consolas"/>
              </a:rPr>
              <a:t>}</a:t>
            </a:r>
            <a:endParaRPr>
              <a:highlight>
                <a:srgbClr val="FFF2CC"/>
              </a:highlight>
              <a:latin typeface="Consolas"/>
              <a:ea typeface="Consolas"/>
              <a:cs typeface="Consolas"/>
              <a:sym typeface="Consolas"/>
            </a:endParaRPr>
          </a:p>
        </p:txBody>
      </p:sp>
      <p:cxnSp>
        <p:nvCxnSpPr>
          <p:cNvPr id="844" name="Google Shape;844;p76"/>
          <p:cNvCxnSpPr/>
          <p:nvPr/>
        </p:nvCxnSpPr>
        <p:spPr>
          <a:xfrm>
            <a:off x="566000" y="2865225"/>
            <a:ext cx="346800" cy="205200"/>
          </a:xfrm>
          <a:prstGeom prst="straightConnector1">
            <a:avLst/>
          </a:prstGeom>
          <a:noFill/>
          <a:ln cap="flat" cmpd="sng" w="9525">
            <a:solidFill>
              <a:schemeClr val="dk2"/>
            </a:solidFill>
            <a:prstDash val="solid"/>
            <a:round/>
            <a:headEnd len="med" w="med" type="none"/>
            <a:tailEnd len="med" w="med" type="triangle"/>
          </a:ln>
        </p:spPr>
      </p:cxnSp>
      <p:sp>
        <p:nvSpPr>
          <p:cNvPr id="845" name="Google Shape;845;p76"/>
          <p:cNvSpPr txBox="1"/>
          <p:nvPr/>
        </p:nvSpPr>
        <p:spPr>
          <a:xfrm>
            <a:off x="813650" y="3006850"/>
            <a:ext cx="199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This is a scope</a:t>
            </a:r>
            <a:endParaRPr>
              <a:latin typeface="Proxima Nova"/>
              <a:ea typeface="Proxima Nova"/>
              <a:cs typeface="Proxima Nova"/>
              <a:sym typeface="Proxima Nova"/>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3B41C9"/>
                </a:solidFill>
                <a:latin typeface="Montserrat"/>
                <a:ea typeface="Montserrat"/>
                <a:cs typeface="Montserrat"/>
                <a:sym typeface="Montserrat"/>
              </a:rPr>
              <a:t>Variable in a Scope</a:t>
            </a:r>
            <a:endParaRPr b="1">
              <a:solidFill>
                <a:srgbClr val="3B41C9"/>
              </a:solidFill>
              <a:latin typeface="Montserrat"/>
              <a:ea typeface="Montserrat"/>
              <a:cs typeface="Montserrat"/>
              <a:sym typeface="Montserrat"/>
            </a:endParaRPr>
          </a:p>
        </p:txBody>
      </p:sp>
      <p:sp>
        <p:nvSpPr>
          <p:cNvPr id="851" name="Google Shape;851;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Calibri"/>
                <a:ea typeface="Calibri"/>
                <a:cs typeface="Calibri"/>
                <a:sym typeface="Calibri"/>
              </a:rPr>
              <a:t>A variable is only available in a scope that it is defined in.</a:t>
            </a:r>
            <a:endParaRPr>
              <a:latin typeface="Calibri"/>
              <a:ea typeface="Calibri"/>
              <a:cs typeface="Calibri"/>
              <a:sym typeface="Calibri"/>
            </a:endParaRPr>
          </a:p>
          <a:p>
            <a:pPr indent="0" lvl="0" marL="0" rtl="0" algn="l">
              <a:spcBef>
                <a:spcPts val="1200"/>
              </a:spcBef>
              <a:spcAft>
                <a:spcPts val="0"/>
              </a:spcAft>
              <a:buNone/>
            </a:pPr>
            <a:r>
              <a:rPr lang="en-GB">
                <a:latin typeface="Calibri"/>
                <a:ea typeface="Calibri"/>
                <a:cs typeface="Calibri"/>
                <a:sym typeface="Calibri"/>
              </a:rPr>
              <a:t>If a variable is not inside a set of curly braces, then it is in the </a:t>
            </a:r>
            <a:r>
              <a:rPr b="1" lang="en-GB">
                <a:latin typeface="Calibri"/>
                <a:ea typeface="Calibri"/>
                <a:cs typeface="Calibri"/>
                <a:sym typeface="Calibri"/>
              </a:rPr>
              <a:t>global scope.</a:t>
            </a:r>
            <a:endParaRPr>
              <a:latin typeface="Calibri"/>
              <a:ea typeface="Calibri"/>
              <a:cs typeface="Calibri"/>
              <a:sym typeface="Calibri"/>
            </a:endParaRPr>
          </a:p>
          <a:p>
            <a:pPr indent="0" lvl="0" marL="0" rtl="0" algn="l">
              <a:spcBef>
                <a:spcPts val="1200"/>
              </a:spcBef>
              <a:spcAft>
                <a:spcPts val="1200"/>
              </a:spcAft>
              <a:buNone/>
            </a:pPr>
            <a:r>
              <a:rPr lang="en-GB"/>
              <a:t> </a:t>
            </a:r>
            <a:endParaRPr/>
          </a:p>
        </p:txBody>
      </p:sp>
      <p:sp>
        <p:nvSpPr>
          <p:cNvPr id="852" name="Google Shape;852;p77"/>
          <p:cNvSpPr txBox="1"/>
          <p:nvPr/>
        </p:nvSpPr>
        <p:spPr>
          <a:xfrm>
            <a:off x="347850" y="2656850"/>
            <a:ext cx="71862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800">
                <a:solidFill>
                  <a:schemeClr val="dk2"/>
                </a:solidFill>
                <a:latin typeface="Consolas"/>
                <a:ea typeface="Consolas"/>
                <a:cs typeface="Consolas"/>
                <a:sym typeface="Consolas"/>
              </a:rPr>
              <a:t>let </a:t>
            </a:r>
            <a:r>
              <a:rPr lang="en-GB" sz="1800">
                <a:solidFill>
                  <a:schemeClr val="dk2"/>
                </a:solidFill>
                <a:highlight>
                  <a:srgbClr val="D9EAD3"/>
                </a:highlight>
                <a:latin typeface="Consolas"/>
                <a:ea typeface="Consolas"/>
                <a:cs typeface="Consolas"/>
                <a:sym typeface="Consolas"/>
              </a:rPr>
              <a:t>x</a:t>
            </a:r>
            <a:r>
              <a:rPr lang="en-GB" sz="1800">
                <a:solidFill>
                  <a:schemeClr val="dk2"/>
                </a:solidFill>
                <a:latin typeface="Consolas"/>
                <a:ea typeface="Consolas"/>
                <a:cs typeface="Consolas"/>
                <a:sym typeface="Consolas"/>
              </a:rPr>
              <a:t> = parseInt(prompt("Enter a number: "));</a:t>
            </a:r>
            <a:br>
              <a:rPr lang="en-GB" sz="1800">
                <a:solidFill>
                  <a:schemeClr val="dk2"/>
                </a:solidFill>
                <a:latin typeface="Consolas"/>
                <a:ea typeface="Consolas"/>
                <a:cs typeface="Consolas"/>
                <a:sym typeface="Consolas"/>
              </a:rPr>
            </a:br>
            <a:r>
              <a:rPr lang="en-GB" sz="1800">
                <a:solidFill>
                  <a:schemeClr val="dk2"/>
                </a:solidFill>
                <a:latin typeface="Consolas"/>
                <a:ea typeface="Consolas"/>
                <a:cs typeface="Consolas"/>
                <a:sym typeface="Consolas"/>
              </a:rPr>
              <a:t>if (x &gt; 0) </a:t>
            </a:r>
            <a:r>
              <a:rPr lang="en-GB" sz="1800">
                <a:solidFill>
                  <a:schemeClr val="dk2"/>
                </a:solidFill>
                <a:highlight>
                  <a:srgbClr val="FFFFFF"/>
                </a:highlight>
                <a:latin typeface="Consolas"/>
                <a:ea typeface="Consolas"/>
                <a:cs typeface="Consolas"/>
                <a:sym typeface="Consolas"/>
              </a:rPr>
              <a:t>{</a:t>
            </a:r>
            <a:br>
              <a:rPr lang="en-GB" sz="1800">
                <a:solidFill>
                  <a:schemeClr val="dk2"/>
                </a:solidFill>
                <a:highlight>
                  <a:srgbClr val="FFFFFF"/>
                </a:highlight>
                <a:latin typeface="Consolas"/>
                <a:ea typeface="Consolas"/>
                <a:cs typeface="Consolas"/>
                <a:sym typeface="Consolas"/>
              </a:rPr>
            </a:br>
            <a:r>
              <a:rPr lang="en-GB" sz="1800">
                <a:solidFill>
                  <a:schemeClr val="dk2"/>
                </a:solidFill>
                <a:highlight>
                  <a:srgbClr val="FFFFFF"/>
                </a:highlight>
                <a:latin typeface="Consolas"/>
                <a:ea typeface="Consolas"/>
                <a:cs typeface="Consolas"/>
                <a:sym typeface="Consolas"/>
              </a:rPr>
              <a:t>  let y = parseInt(prompt("Enter a second number: "));</a:t>
            </a:r>
            <a:br>
              <a:rPr lang="en-GB" sz="1800">
                <a:solidFill>
                  <a:schemeClr val="dk2"/>
                </a:solidFill>
                <a:highlight>
                  <a:srgbClr val="FFFFFF"/>
                </a:highlight>
                <a:latin typeface="Consolas"/>
                <a:ea typeface="Consolas"/>
                <a:cs typeface="Consolas"/>
                <a:sym typeface="Consolas"/>
              </a:rPr>
            </a:br>
            <a:r>
              <a:rPr lang="en-GB" sz="1800">
                <a:solidFill>
                  <a:schemeClr val="dk2"/>
                </a:solidFill>
                <a:highlight>
                  <a:srgbClr val="FFFFFF"/>
                </a:highlight>
                <a:latin typeface="Consolas"/>
                <a:ea typeface="Consolas"/>
                <a:cs typeface="Consolas"/>
                <a:sym typeface="Consolas"/>
              </a:rPr>
              <a:t>}</a:t>
            </a:r>
            <a:endParaRPr>
              <a:highlight>
                <a:srgbClr val="FFFFFF"/>
              </a:highlight>
            </a:endParaRPr>
          </a:p>
        </p:txBody>
      </p:sp>
      <p:cxnSp>
        <p:nvCxnSpPr>
          <p:cNvPr id="853" name="Google Shape;853;p77"/>
          <p:cNvCxnSpPr/>
          <p:nvPr/>
        </p:nvCxnSpPr>
        <p:spPr>
          <a:xfrm flipH="1" rot="10800000">
            <a:off x="1191525" y="2553375"/>
            <a:ext cx="525600" cy="236700"/>
          </a:xfrm>
          <a:prstGeom prst="straightConnector1">
            <a:avLst/>
          </a:prstGeom>
          <a:noFill/>
          <a:ln cap="flat" cmpd="sng" w="9525">
            <a:solidFill>
              <a:schemeClr val="dk2"/>
            </a:solidFill>
            <a:prstDash val="solid"/>
            <a:round/>
            <a:headEnd len="med" w="med" type="none"/>
            <a:tailEnd len="med" w="med" type="triangle"/>
          </a:ln>
        </p:spPr>
      </p:cxnSp>
      <p:sp>
        <p:nvSpPr>
          <p:cNvPr id="854" name="Google Shape;854;p77"/>
          <p:cNvSpPr txBox="1"/>
          <p:nvPr/>
        </p:nvSpPr>
        <p:spPr>
          <a:xfrm>
            <a:off x="1687350" y="2301625"/>
            <a:ext cx="364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Variable </a:t>
            </a:r>
            <a:r>
              <a:rPr i="1" lang="en-GB">
                <a:latin typeface="Proxima Nova"/>
                <a:ea typeface="Proxima Nova"/>
                <a:cs typeface="Proxima Nova"/>
                <a:sym typeface="Proxima Nova"/>
              </a:rPr>
              <a:t>x</a:t>
            </a:r>
            <a:r>
              <a:rPr lang="en-GB">
                <a:latin typeface="Proxima Nova"/>
                <a:ea typeface="Proxima Nova"/>
                <a:cs typeface="Proxima Nova"/>
                <a:sym typeface="Proxima Nova"/>
              </a:rPr>
              <a:t> is in the global scope</a:t>
            </a:r>
            <a:endParaRPr>
              <a:latin typeface="Proxima Nova"/>
              <a:ea typeface="Proxima Nova"/>
              <a:cs typeface="Proxima Nova"/>
              <a:sym typeface="Proxima Nova"/>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3B41C9"/>
                </a:solidFill>
                <a:latin typeface="Montserrat"/>
                <a:ea typeface="Montserrat"/>
                <a:cs typeface="Montserrat"/>
                <a:sym typeface="Montserrat"/>
              </a:rPr>
              <a:t>Variable Access (part 1)</a:t>
            </a:r>
            <a:endParaRPr b="1">
              <a:solidFill>
                <a:srgbClr val="3B41C9"/>
              </a:solidFill>
              <a:latin typeface="Montserrat"/>
              <a:ea typeface="Montserrat"/>
              <a:cs typeface="Montserrat"/>
              <a:sym typeface="Montserrat"/>
            </a:endParaRPr>
          </a:p>
        </p:txBody>
      </p:sp>
      <p:sp>
        <p:nvSpPr>
          <p:cNvPr id="860" name="Google Shape;860;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latin typeface="Calibri"/>
                <a:ea typeface="Calibri"/>
                <a:cs typeface="Calibri"/>
                <a:sym typeface="Calibri"/>
              </a:rPr>
              <a:t>A line of code </a:t>
            </a:r>
            <a:r>
              <a:rPr b="1" lang="en-GB" u="sng">
                <a:latin typeface="Calibri"/>
                <a:ea typeface="Calibri"/>
                <a:cs typeface="Calibri"/>
                <a:sym typeface="Calibri"/>
              </a:rPr>
              <a:t>cannot </a:t>
            </a:r>
            <a:r>
              <a:rPr lang="en-GB">
                <a:latin typeface="Calibri"/>
                <a:ea typeface="Calibri"/>
                <a:cs typeface="Calibri"/>
                <a:sym typeface="Calibri"/>
              </a:rPr>
              <a:t>access a variable </a:t>
            </a:r>
            <a:r>
              <a:rPr b="1" lang="en-GB">
                <a:latin typeface="Calibri"/>
                <a:ea typeface="Calibri"/>
                <a:cs typeface="Calibri"/>
                <a:sym typeface="Calibri"/>
              </a:rPr>
              <a:t>not in </a:t>
            </a:r>
            <a:r>
              <a:rPr lang="en-GB">
                <a:latin typeface="Calibri"/>
                <a:ea typeface="Calibri"/>
                <a:cs typeface="Calibri"/>
                <a:sym typeface="Calibri"/>
              </a:rPr>
              <a:t>its scope.</a:t>
            </a:r>
            <a:endParaRPr>
              <a:latin typeface="Calibri"/>
              <a:ea typeface="Calibri"/>
              <a:cs typeface="Calibri"/>
              <a:sym typeface="Calibri"/>
            </a:endParaRPr>
          </a:p>
        </p:txBody>
      </p:sp>
      <p:sp>
        <p:nvSpPr>
          <p:cNvPr id="861" name="Google Shape;861;p78"/>
          <p:cNvSpPr txBox="1"/>
          <p:nvPr/>
        </p:nvSpPr>
        <p:spPr>
          <a:xfrm>
            <a:off x="311700" y="1863000"/>
            <a:ext cx="7186200" cy="173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800">
                <a:solidFill>
                  <a:schemeClr val="dk2"/>
                </a:solidFill>
                <a:latin typeface="Consolas"/>
                <a:ea typeface="Consolas"/>
                <a:cs typeface="Consolas"/>
                <a:sym typeface="Consolas"/>
              </a:rPr>
              <a:t>let </a:t>
            </a:r>
            <a:r>
              <a:rPr lang="en-GB" sz="1800">
                <a:solidFill>
                  <a:schemeClr val="dk2"/>
                </a:solidFill>
                <a:highlight>
                  <a:srgbClr val="D9EAD3"/>
                </a:highlight>
                <a:latin typeface="Consolas"/>
                <a:ea typeface="Consolas"/>
                <a:cs typeface="Consolas"/>
                <a:sym typeface="Consolas"/>
              </a:rPr>
              <a:t>x</a:t>
            </a:r>
            <a:r>
              <a:rPr lang="en-GB" sz="1800">
                <a:solidFill>
                  <a:schemeClr val="dk2"/>
                </a:solidFill>
                <a:latin typeface="Consolas"/>
                <a:ea typeface="Consolas"/>
                <a:cs typeface="Consolas"/>
                <a:sym typeface="Consolas"/>
              </a:rPr>
              <a:t> = parseInt(prompt("Enter a number: "));</a:t>
            </a:r>
            <a:br>
              <a:rPr lang="en-GB" sz="1800">
                <a:solidFill>
                  <a:schemeClr val="dk2"/>
                </a:solidFill>
                <a:latin typeface="Consolas"/>
                <a:ea typeface="Consolas"/>
                <a:cs typeface="Consolas"/>
                <a:sym typeface="Consolas"/>
              </a:rPr>
            </a:br>
            <a:r>
              <a:rPr lang="en-GB" sz="1800">
                <a:solidFill>
                  <a:schemeClr val="dk2"/>
                </a:solidFill>
                <a:latin typeface="Consolas"/>
                <a:ea typeface="Consolas"/>
                <a:cs typeface="Consolas"/>
                <a:sym typeface="Consolas"/>
              </a:rPr>
              <a:t>if (x &gt; 0) </a:t>
            </a:r>
            <a:r>
              <a:rPr lang="en-GB" sz="1800">
                <a:solidFill>
                  <a:schemeClr val="dk2"/>
                </a:solidFill>
                <a:highlight>
                  <a:srgbClr val="FFFFFF"/>
                </a:highlight>
                <a:latin typeface="Consolas"/>
                <a:ea typeface="Consolas"/>
                <a:cs typeface="Consolas"/>
                <a:sym typeface="Consolas"/>
              </a:rPr>
              <a:t>{</a:t>
            </a:r>
            <a:br>
              <a:rPr lang="en-GB" sz="1800">
                <a:solidFill>
                  <a:schemeClr val="dk2"/>
                </a:solidFill>
                <a:highlight>
                  <a:srgbClr val="FFFFFF"/>
                </a:highlight>
                <a:latin typeface="Consolas"/>
                <a:ea typeface="Consolas"/>
                <a:cs typeface="Consolas"/>
                <a:sym typeface="Consolas"/>
              </a:rPr>
            </a:br>
            <a:r>
              <a:rPr lang="en-GB" sz="1800">
                <a:solidFill>
                  <a:schemeClr val="dk2"/>
                </a:solidFill>
                <a:highlight>
                  <a:srgbClr val="FFFFFF"/>
                </a:highlight>
                <a:latin typeface="Consolas"/>
                <a:ea typeface="Consolas"/>
                <a:cs typeface="Consolas"/>
                <a:sym typeface="Consolas"/>
              </a:rPr>
              <a:t>  let y = parseInt(prompt("Enter a second number: "));</a:t>
            </a:r>
            <a:br>
              <a:rPr lang="en-GB" sz="1800">
                <a:solidFill>
                  <a:schemeClr val="dk2"/>
                </a:solidFill>
                <a:highlight>
                  <a:srgbClr val="FFFFFF"/>
                </a:highlight>
                <a:latin typeface="Consolas"/>
                <a:ea typeface="Consolas"/>
                <a:cs typeface="Consolas"/>
                <a:sym typeface="Consolas"/>
              </a:rPr>
            </a:br>
            <a:r>
              <a:rPr lang="en-GB" sz="1800">
                <a:solidFill>
                  <a:schemeClr val="dk2"/>
                </a:solidFill>
                <a:highlight>
                  <a:srgbClr val="FFFFFF"/>
                </a:highlight>
                <a:latin typeface="Consolas"/>
                <a:ea typeface="Consolas"/>
                <a:cs typeface="Consolas"/>
                <a:sym typeface="Consolas"/>
              </a:rPr>
              <a:t>}</a:t>
            </a:r>
            <a:br>
              <a:rPr lang="en-GB" sz="1800">
                <a:solidFill>
                  <a:schemeClr val="dk2"/>
                </a:solidFill>
                <a:highlight>
                  <a:srgbClr val="FFFFFF"/>
                </a:highlight>
                <a:latin typeface="Consolas"/>
                <a:ea typeface="Consolas"/>
                <a:cs typeface="Consolas"/>
                <a:sym typeface="Consolas"/>
              </a:rPr>
            </a:br>
            <a:r>
              <a:rPr lang="en-GB" sz="1800">
                <a:solidFill>
                  <a:schemeClr val="dk2"/>
                </a:solidFill>
                <a:highlight>
                  <a:srgbClr val="EA9999"/>
                </a:highlight>
                <a:latin typeface="Consolas"/>
                <a:ea typeface="Consolas"/>
                <a:cs typeface="Consolas"/>
                <a:sym typeface="Consolas"/>
              </a:rPr>
              <a:t>console.log(y);</a:t>
            </a:r>
            <a:endParaRPr>
              <a:highlight>
                <a:srgbClr val="EA9999"/>
              </a:highlight>
            </a:endParaRPr>
          </a:p>
        </p:txBody>
      </p:sp>
      <p:cxnSp>
        <p:nvCxnSpPr>
          <p:cNvPr id="862" name="Google Shape;862;p78"/>
          <p:cNvCxnSpPr/>
          <p:nvPr/>
        </p:nvCxnSpPr>
        <p:spPr>
          <a:xfrm>
            <a:off x="1998200" y="3493150"/>
            <a:ext cx="325500" cy="185100"/>
          </a:xfrm>
          <a:prstGeom prst="straightConnector1">
            <a:avLst/>
          </a:prstGeom>
          <a:noFill/>
          <a:ln cap="flat" cmpd="sng" w="9525">
            <a:solidFill>
              <a:schemeClr val="dk2"/>
            </a:solidFill>
            <a:prstDash val="solid"/>
            <a:round/>
            <a:headEnd len="med" w="med" type="none"/>
            <a:tailEnd len="med" w="med" type="triangle"/>
          </a:ln>
        </p:spPr>
      </p:cxnSp>
      <p:sp>
        <p:nvSpPr>
          <p:cNvPr id="863" name="Google Shape;863;p78"/>
          <p:cNvSpPr txBox="1"/>
          <p:nvPr/>
        </p:nvSpPr>
        <p:spPr>
          <a:xfrm>
            <a:off x="2153600" y="3648550"/>
            <a:ext cx="27162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Error! Out of scope!</a:t>
            </a:r>
            <a:endParaRPr>
              <a:latin typeface="Proxima Nova"/>
              <a:ea typeface="Proxima Nova"/>
              <a:cs typeface="Proxima Nova"/>
              <a:sym typeface="Proxima Nov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3B41C9"/>
                </a:solidFill>
                <a:latin typeface="Montserrat"/>
                <a:ea typeface="Montserrat"/>
                <a:cs typeface="Montserrat"/>
                <a:sym typeface="Montserrat"/>
              </a:rPr>
              <a:t>Variable Access (part 2)</a:t>
            </a:r>
            <a:endParaRPr b="1">
              <a:solidFill>
                <a:srgbClr val="3B41C9"/>
              </a:solidFill>
              <a:latin typeface="Montserrat"/>
              <a:ea typeface="Montserrat"/>
              <a:cs typeface="Montserrat"/>
              <a:sym typeface="Montserrat"/>
            </a:endParaRPr>
          </a:p>
        </p:txBody>
      </p:sp>
      <p:sp>
        <p:nvSpPr>
          <p:cNvPr id="869" name="Google Shape;869;p79"/>
          <p:cNvSpPr txBox="1"/>
          <p:nvPr/>
        </p:nvSpPr>
        <p:spPr>
          <a:xfrm>
            <a:off x="488450" y="1827975"/>
            <a:ext cx="7186200" cy="173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800">
                <a:solidFill>
                  <a:schemeClr val="dk2"/>
                </a:solidFill>
                <a:latin typeface="Consolas"/>
                <a:ea typeface="Consolas"/>
                <a:cs typeface="Consolas"/>
                <a:sym typeface="Consolas"/>
              </a:rPr>
              <a:t>let </a:t>
            </a:r>
            <a:r>
              <a:rPr lang="en-GB" sz="1800">
                <a:solidFill>
                  <a:schemeClr val="dk2"/>
                </a:solidFill>
                <a:highlight>
                  <a:srgbClr val="D0E0E3"/>
                </a:highlight>
                <a:latin typeface="Consolas"/>
                <a:ea typeface="Consolas"/>
                <a:cs typeface="Consolas"/>
                <a:sym typeface="Consolas"/>
              </a:rPr>
              <a:t>x</a:t>
            </a:r>
            <a:r>
              <a:rPr lang="en-GB" sz="1800">
                <a:solidFill>
                  <a:schemeClr val="dk2"/>
                </a:solidFill>
                <a:latin typeface="Consolas"/>
                <a:ea typeface="Consolas"/>
                <a:cs typeface="Consolas"/>
                <a:sym typeface="Consolas"/>
              </a:rPr>
              <a:t> = parseInt(prompt("Enter a number: "));</a:t>
            </a:r>
            <a:br>
              <a:rPr lang="en-GB" sz="1800">
                <a:solidFill>
                  <a:schemeClr val="dk2"/>
                </a:solidFill>
                <a:latin typeface="Consolas"/>
                <a:ea typeface="Consolas"/>
                <a:cs typeface="Consolas"/>
                <a:sym typeface="Consolas"/>
              </a:rPr>
            </a:br>
            <a:r>
              <a:rPr lang="en-GB" sz="1800">
                <a:solidFill>
                  <a:schemeClr val="dk2"/>
                </a:solidFill>
                <a:latin typeface="Consolas"/>
                <a:ea typeface="Consolas"/>
                <a:cs typeface="Consolas"/>
                <a:sym typeface="Consolas"/>
              </a:rPr>
              <a:t>if (x &gt; 0) </a:t>
            </a:r>
            <a:r>
              <a:rPr lang="en-GB" sz="1800">
                <a:solidFill>
                  <a:schemeClr val="dk2"/>
                </a:solidFill>
                <a:highlight>
                  <a:srgbClr val="FFFFFF"/>
                </a:highlight>
                <a:latin typeface="Consolas"/>
                <a:ea typeface="Consolas"/>
                <a:cs typeface="Consolas"/>
                <a:sym typeface="Consolas"/>
              </a:rPr>
              <a:t>{</a:t>
            </a:r>
            <a:br>
              <a:rPr lang="en-GB" sz="1800">
                <a:solidFill>
                  <a:schemeClr val="dk2"/>
                </a:solidFill>
                <a:highlight>
                  <a:srgbClr val="FFFFFF"/>
                </a:highlight>
                <a:latin typeface="Consolas"/>
                <a:ea typeface="Consolas"/>
                <a:cs typeface="Consolas"/>
                <a:sym typeface="Consolas"/>
              </a:rPr>
            </a:br>
            <a:r>
              <a:rPr lang="en-GB" sz="1800">
                <a:solidFill>
                  <a:schemeClr val="dk2"/>
                </a:solidFill>
                <a:highlight>
                  <a:srgbClr val="FFFFFF"/>
                </a:highlight>
                <a:latin typeface="Consolas"/>
                <a:ea typeface="Consolas"/>
                <a:cs typeface="Consolas"/>
                <a:sym typeface="Consolas"/>
              </a:rPr>
              <a:t>  let y = parseInt(prompt("Enter a second number: "));</a:t>
            </a:r>
            <a:br>
              <a:rPr lang="en-GB" sz="1800">
                <a:solidFill>
                  <a:schemeClr val="dk2"/>
                </a:solidFill>
                <a:highlight>
                  <a:srgbClr val="FFFFFF"/>
                </a:highlight>
                <a:latin typeface="Consolas"/>
                <a:ea typeface="Consolas"/>
                <a:cs typeface="Consolas"/>
                <a:sym typeface="Consolas"/>
              </a:rPr>
            </a:br>
            <a:r>
              <a:rPr lang="en-GB" sz="1800">
                <a:solidFill>
                  <a:schemeClr val="dk2"/>
                </a:solidFill>
                <a:highlight>
                  <a:srgbClr val="FFFFFF"/>
                </a:highlight>
                <a:latin typeface="Consolas"/>
                <a:ea typeface="Consolas"/>
                <a:cs typeface="Consolas"/>
                <a:sym typeface="Consolas"/>
              </a:rPr>
              <a:t>  console.log(</a:t>
            </a:r>
            <a:r>
              <a:rPr lang="en-GB" sz="1800">
                <a:solidFill>
                  <a:schemeClr val="dk2"/>
                </a:solidFill>
                <a:highlight>
                  <a:srgbClr val="D0E0E3"/>
                </a:highlight>
                <a:latin typeface="Consolas"/>
                <a:ea typeface="Consolas"/>
                <a:cs typeface="Consolas"/>
                <a:sym typeface="Consolas"/>
              </a:rPr>
              <a:t>x</a:t>
            </a:r>
            <a:r>
              <a:rPr lang="en-GB" sz="1800">
                <a:solidFill>
                  <a:schemeClr val="dk2"/>
                </a:solidFill>
                <a:highlight>
                  <a:srgbClr val="FFFFFF"/>
                </a:highlight>
                <a:latin typeface="Consolas"/>
                <a:ea typeface="Consolas"/>
                <a:cs typeface="Consolas"/>
                <a:sym typeface="Consolas"/>
              </a:rPr>
              <a:t> * y);</a:t>
            </a:r>
            <a:br>
              <a:rPr lang="en-GB" sz="1800">
                <a:solidFill>
                  <a:schemeClr val="dk2"/>
                </a:solidFill>
                <a:highlight>
                  <a:srgbClr val="FFFFFF"/>
                </a:highlight>
                <a:latin typeface="Consolas"/>
                <a:ea typeface="Consolas"/>
                <a:cs typeface="Consolas"/>
                <a:sym typeface="Consolas"/>
              </a:rPr>
            </a:br>
            <a:r>
              <a:rPr lang="en-GB" sz="1800">
                <a:solidFill>
                  <a:schemeClr val="dk2"/>
                </a:solidFill>
                <a:highlight>
                  <a:srgbClr val="FFFFFF"/>
                </a:highlight>
                <a:latin typeface="Consolas"/>
                <a:ea typeface="Consolas"/>
                <a:cs typeface="Consolas"/>
                <a:sym typeface="Consolas"/>
              </a:rPr>
              <a:t>}</a:t>
            </a:r>
            <a:endParaRPr>
              <a:highlight>
                <a:srgbClr val="FFFFFF"/>
              </a:highlight>
            </a:endParaRPr>
          </a:p>
        </p:txBody>
      </p:sp>
      <p:sp>
        <p:nvSpPr>
          <p:cNvPr id="870" name="Google Shape;870;p79"/>
          <p:cNvSpPr txBox="1"/>
          <p:nvPr/>
        </p:nvSpPr>
        <p:spPr>
          <a:xfrm>
            <a:off x="488450" y="1184125"/>
            <a:ext cx="60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A line of code can access a variable that</a:t>
            </a:r>
            <a:r>
              <a:rPr b="1" lang="en-GB">
                <a:latin typeface="Calibri"/>
                <a:ea typeface="Calibri"/>
                <a:cs typeface="Calibri"/>
                <a:sym typeface="Calibri"/>
              </a:rPr>
              <a:t> exist </a:t>
            </a:r>
            <a:r>
              <a:rPr lang="en-GB">
                <a:latin typeface="Calibri"/>
                <a:ea typeface="Calibri"/>
                <a:cs typeface="Calibri"/>
                <a:sym typeface="Calibri"/>
              </a:rPr>
              <a:t>in the scope it is enclosed in</a:t>
            </a:r>
            <a:endParaRPr>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3B41C9"/>
                </a:solidFill>
                <a:latin typeface="Montserrat"/>
                <a:ea typeface="Montserrat"/>
                <a:cs typeface="Montserrat"/>
                <a:sym typeface="Montserrat"/>
              </a:rPr>
              <a:t>Variable Access (part 3)</a:t>
            </a:r>
            <a:endParaRPr b="1">
              <a:solidFill>
                <a:srgbClr val="3B41C9"/>
              </a:solidFill>
              <a:latin typeface="Montserrat"/>
              <a:ea typeface="Montserrat"/>
              <a:cs typeface="Montserrat"/>
              <a:sym typeface="Montserrat"/>
            </a:endParaRPr>
          </a:p>
        </p:txBody>
      </p:sp>
      <p:sp>
        <p:nvSpPr>
          <p:cNvPr id="876" name="Google Shape;876;p80"/>
          <p:cNvSpPr txBox="1"/>
          <p:nvPr/>
        </p:nvSpPr>
        <p:spPr>
          <a:xfrm>
            <a:off x="377450" y="1584325"/>
            <a:ext cx="8074200" cy="332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800">
                <a:solidFill>
                  <a:schemeClr val="dk2"/>
                </a:solidFill>
                <a:latin typeface="Consolas"/>
                <a:ea typeface="Consolas"/>
                <a:cs typeface="Consolas"/>
                <a:sym typeface="Consolas"/>
              </a:rPr>
              <a:t>let </a:t>
            </a:r>
            <a:r>
              <a:rPr lang="en-GB" sz="1800">
                <a:solidFill>
                  <a:schemeClr val="dk2"/>
                </a:solidFill>
                <a:highlight>
                  <a:schemeClr val="lt1"/>
                </a:highlight>
                <a:latin typeface="Consolas"/>
                <a:ea typeface="Consolas"/>
                <a:cs typeface="Consolas"/>
                <a:sym typeface="Consolas"/>
              </a:rPr>
              <a:t>x</a:t>
            </a:r>
            <a:r>
              <a:rPr lang="en-GB" sz="1800">
                <a:solidFill>
                  <a:schemeClr val="dk2"/>
                </a:solidFill>
                <a:latin typeface="Consolas"/>
                <a:ea typeface="Consolas"/>
                <a:cs typeface="Consolas"/>
                <a:sym typeface="Consolas"/>
              </a:rPr>
              <a:t> = parseInt(prompt("Enter a number: "));</a:t>
            </a:r>
            <a:br>
              <a:rPr lang="en-GB" sz="1800">
                <a:solidFill>
                  <a:schemeClr val="dk2"/>
                </a:solidFill>
                <a:latin typeface="Consolas"/>
                <a:ea typeface="Consolas"/>
                <a:cs typeface="Consolas"/>
                <a:sym typeface="Consolas"/>
              </a:rPr>
            </a:br>
            <a:r>
              <a:rPr lang="en-GB" sz="1800">
                <a:solidFill>
                  <a:schemeClr val="dk2"/>
                </a:solidFill>
                <a:latin typeface="Consolas"/>
                <a:ea typeface="Consolas"/>
                <a:cs typeface="Consolas"/>
                <a:sym typeface="Consolas"/>
              </a:rPr>
              <a:t>if (x &gt; 0) </a:t>
            </a:r>
            <a:br>
              <a:rPr lang="en-GB" sz="1800">
                <a:solidFill>
                  <a:schemeClr val="dk2"/>
                </a:solidFill>
                <a:latin typeface="Consolas"/>
                <a:ea typeface="Consolas"/>
                <a:cs typeface="Consolas"/>
                <a:sym typeface="Consolas"/>
              </a:rPr>
            </a:br>
            <a:r>
              <a:rPr lang="en-GB" sz="1800">
                <a:solidFill>
                  <a:schemeClr val="dk2"/>
                </a:solidFill>
                <a:highlight>
                  <a:srgbClr val="FFF2CC"/>
                </a:highlight>
                <a:latin typeface="Consolas"/>
                <a:ea typeface="Consolas"/>
                <a:cs typeface="Consolas"/>
                <a:sym typeface="Consolas"/>
              </a:rPr>
              <a:t>{</a:t>
            </a:r>
            <a:br>
              <a:rPr lang="en-GB" sz="1800">
                <a:solidFill>
                  <a:schemeClr val="dk2"/>
                </a:solidFill>
                <a:highlight>
                  <a:srgbClr val="FFF2CC"/>
                </a:highlight>
                <a:latin typeface="Consolas"/>
                <a:ea typeface="Consolas"/>
                <a:cs typeface="Consolas"/>
                <a:sym typeface="Consolas"/>
              </a:rPr>
            </a:br>
            <a:r>
              <a:rPr lang="en-GB" sz="1800">
                <a:solidFill>
                  <a:schemeClr val="dk2"/>
                </a:solidFill>
                <a:highlight>
                  <a:srgbClr val="FFF2CC"/>
                </a:highlight>
                <a:latin typeface="Consolas"/>
                <a:ea typeface="Consolas"/>
                <a:cs typeface="Consolas"/>
                <a:sym typeface="Consolas"/>
              </a:rPr>
              <a:t>  let y = parseInt(prompt("Enter a second number: "));</a:t>
            </a:r>
            <a:br>
              <a:rPr lang="en-GB" sz="1800">
                <a:solidFill>
                  <a:schemeClr val="dk2"/>
                </a:solidFill>
                <a:highlight>
                  <a:srgbClr val="FFF2CC"/>
                </a:highlight>
                <a:latin typeface="Consolas"/>
                <a:ea typeface="Consolas"/>
                <a:cs typeface="Consolas"/>
                <a:sym typeface="Consolas"/>
              </a:rPr>
            </a:br>
            <a:r>
              <a:rPr lang="en-GB" sz="1800">
                <a:solidFill>
                  <a:schemeClr val="dk2"/>
                </a:solidFill>
                <a:highlight>
                  <a:srgbClr val="FFF2CC"/>
                </a:highlight>
                <a:latin typeface="Consolas"/>
                <a:ea typeface="Consolas"/>
                <a:cs typeface="Consolas"/>
                <a:sym typeface="Consolas"/>
              </a:rPr>
              <a:t>  if (y &gt; 0) </a:t>
            </a:r>
            <a:br>
              <a:rPr lang="en-GB" sz="1800">
                <a:solidFill>
                  <a:schemeClr val="dk2"/>
                </a:solidFill>
                <a:highlight>
                  <a:srgbClr val="FFF2CC"/>
                </a:highlight>
                <a:latin typeface="Consolas"/>
                <a:ea typeface="Consolas"/>
                <a:cs typeface="Consolas"/>
                <a:sym typeface="Consolas"/>
              </a:rPr>
            </a:br>
            <a:r>
              <a:rPr lang="en-GB" sz="1800">
                <a:solidFill>
                  <a:schemeClr val="dk2"/>
                </a:solidFill>
                <a:highlight>
                  <a:srgbClr val="FFF2CC"/>
                </a:highlight>
                <a:latin typeface="Consolas"/>
                <a:ea typeface="Consolas"/>
                <a:cs typeface="Consolas"/>
                <a:sym typeface="Consolas"/>
              </a:rPr>
              <a:t>  </a:t>
            </a:r>
            <a:r>
              <a:rPr lang="en-GB" sz="1800">
                <a:solidFill>
                  <a:schemeClr val="dk2"/>
                </a:solidFill>
                <a:highlight>
                  <a:srgbClr val="B6D7A8"/>
                </a:highlight>
                <a:latin typeface="Consolas"/>
                <a:ea typeface="Consolas"/>
                <a:cs typeface="Consolas"/>
                <a:sym typeface="Consolas"/>
              </a:rPr>
              <a:t>{</a:t>
            </a:r>
            <a:br>
              <a:rPr lang="en-GB" sz="1800">
                <a:solidFill>
                  <a:schemeClr val="dk2"/>
                </a:solidFill>
                <a:highlight>
                  <a:srgbClr val="B6D7A8"/>
                </a:highlight>
                <a:latin typeface="Consolas"/>
                <a:ea typeface="Consolas"/>
                <a:cs typeface="Consolas"/>
                <a:sym typeface="Consolas"/>
              </a:rPr>
            </a:br>
            <a:r>
              <a:rPr lang="en-GB" sz="1800">
                <a:solidFill>
                  <a:schemeClr val="dk2"/>
                </a:solidFill>
                <a:highlight>
                  <a:srgbClr val="B6D7A8"/>
                </a:highlight>
                <a:latin typeface="Consolas"/>
                <a:ea typeface="Consolas"/>
                <a:cs typeface="Consolas"/>
                <a:sym typeface="Consolas"/>
              </a:rPr>
              <a:t>     let z = parseInt(prompt("Enter a third number: "));</a:t>
            </a:r>
            <a:br>
              <a:rPr lang="en-GB" sz="1800">
                <a:solidFill>
                  <a:schemeClr val="dk2"/>
                </a:solidFill>
                <a:highlight>
                  <a:srgbClr val="B6D7A8"/>
                </a:highlight>
                <a:latin typeface="Consolas"/>
                <a:ea typeface="Consolas"/>
                <a:cs typeface="Consolas"/>
                <a:sym typeface="Consolas"/>
              </a:rPr>
            </a:br>
            <a:r>
              <a:rPr lang="en-GB" sz="1800">
                <a:solidFill>
                  <a:schemeClr val="dk2"/>
                </a:solidFill>
                <a:highlight>
                  <a:srgbClr val="B6D7A8"/>
                </a:highlight>
                <a:latin typeface="Consolas"/>
                <a:ea typeface="Consolas"/>
                <a:cs typeface="Consolas"/>
                <a:sym typeface="Consolas"/>
              </a:rPr>
              <a:t>     console.log(x * </a:t>
            </a:r>
            <a:r>
              <a:rPr lang="en-GB" sz="1800">
                <a:solidFill>
                  <a:schemeClr val="dk2"/>
                </a:solidFill>
                <a:highlight>
                  <a:srgbClr val="FFFF00"/>
                </a:highlight>
                <a:latin typeface="Consolas"/>
                <a:ea typeface="Consolas"/>
                <a:cs typeface="Consolas"/>
                <a:sym typeface="Consolas"/>
              </a:rPr>
              <a:t>y</a:t>
            </a:r>
            <a:r>
              <a:rPr lang="en-GB" sz="1800">
                <a:solidFill>
                  <a:schemeClr val="dk2"/>
                </a:solidFill>
                <a:highlight>
                  <a:srgbClr val="B6D7A8"/>
                </a:highlight>
                <a:latin typeface="Consolas"/>
                <a:ea typeface="Consolas"/>
                <a:cs typeface="Consolas"/>
                <a:sym typeface="Consolas"/>
              </a:rPr>
              <a:t> * z);</a:t>
            </a:r>
            <a:br>
              <a:rPr lang="en-GB" sz="1800">
                <a:solidFill>
                  <a:schemeClr val="dk2"/>
                </a:solidFill>
                <a:highlight>
                  <a:srgbClr val="B6D7A8"/>
                </a:highlight>
                <a:latin typeface="Consolas"/>
                <a:ea typeface="Consolas"/>
                <a:cs typeface="Consolas"/>
                <a:sym typeface="Consolas"/>
              </a:rPr>
            </a:br>
            <a:r>
              <a:rPr lang="en-GB" sz="1800">
                <a:solidFill>
                  <a:schemeClr val="dk2"/>
                </a:solidFill>
                <a:highlight>
                  <a:srgbClr val="B6D7A8"/>
                </a:highlight>
                <a:latin typeface="Consolas"/>
                <a:ea typeface="Consolas"/>
                <a:cs typeface="Consolas"/>
                <a:sym typeface="Consolas"/>
              </a:rPr>
              <a:t>  }</a:t>
            </a:r>
            <a:br>
              <a:rPr lang="en-GB" sz="1800">
                <a:solidFill>
                  <a:schemeClr val="dk2"/>
                </a:solidFill>
                <a:highlight>
                  <a:srgbClr val="B6D7A8"/>
                </a:highlight>
                <a:latin typeface="Consolas"/>
                <a:ea typeface="Consolas"/>
                <a:cs typeface="Consolas"/>
                <a:sym typeface="Consolas"/>
              </a:rPr>
            </a:br>
            <a:r>
              <a:rPr lang="en-GB" sz="1800">
                <a:solidFill>
                  <a:schemeClr val="dk2"/>
                </a:solidFill>
                <a:highlight>
                  <a:srgbClr val="FFF2CC"/>
                </a:highlight>
                <a:latin typeface="Consolas"/>
                <a:ea typeface="Consolas"/>
                <a:cs typeface="Consolas"/>
                <a:sym typeface="Consolas"/>
              </a:rPr>
              <a:t>}</a:t>
            </a:r>
            <a:endParaRPr>
              <a:highlight>
                <a:srgbClr val="FFF2CC"/>
              </a:highlight>
            </a:endParaRPr>
          </a:p>
        </p:txBody>
      </p:sp>
      <p:sp>
        <p:nvSpPr>
          <p:cNvPr id="877" name="Google Shape;877;p80"/>
          <p:cNvSpPr txBox="1"/>
          <p:nvPr/>
        </p:nvSpPr>
        <p:spPr>
          <a:xfrm>
            <a:off x="488450" y="1184125"/>
            <a:ext cx="60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A line of code can access a variable that</a:t>
            </a:r>
            <a:r>
              <a:rPr b="1" lang="en-GB">
                <a:latin typeface="Calibri"/>
                <a:ea typeface="Calibri"/>
                <a:cs typeface="Calibri"/>
                <a:sym typeface="Calibri"/>
              </a:rPr>
              <a:t> exist </a:t>
            </a:r>
            <a:r>
              <a:rPr lang="en-GB">
                <a:latin typeface="Calibri"/>
                <a:ea typeface="Calibri"/>
                <a:cs typeface="Calibri"/>
                <a:sym typeface="Calibri"/>
              </a:rPr>
              <a:t>in the scope it is enclosed in</a:t>
            </a:r>
            <a:endParaRPr>
              <a:latin typeface="Calibri"/>
              <a:ea typeface="Calibri"/>
              <a:cs typeface="Calibri"/>
              <a:sym typeface="Calibri"/>
            </a:endParaRPr>
          </a:p>
        </p:txBody>
      </p:sp>
      <p:sp>
        <p:nvSpPr>
          <p:cNvPr id="878" name="Google Shape;878;p80"/>
          <p:cNvSpPr txBox="1"/>
          <p:nvPr/>
        </p:nvSpPr>
        <p:spPr>
          <a:xfrm>
            <a:off x="3981575" y="4040800"/>
            <a:ext cx="3396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The green scope is </a:t>
            </a:r>
            <a:r>
              <a:rPr b="1" lang="en-GB">
                <a:latin typeface="Proxima Nova"/>
                <a:ea typeface="Proxima Nova"/>
                <a:cs typeface="Proxima Nova"/>
                <a:sym typeface="Proxima Nova"/>
              </a:rPr>
              <a:t>nested</a:t>
            </a:r>
            <a:r>
              <a:rPr lang="en-GB">
                <a:latin typeface="Proxima Nova"/>
                <a:ea typeface="Proxima Nova"/>
                <a:cs typeface="Proxima Nova"/>
                <a:sym typeface="Proxima Nova"/>
              </a:rPr>
              <a:t> (or </a:t>
            </a:r>
            <a:r>
              <a:rPr lang="en-GB" u="sng">
                <a:latin typeface="Proxima Nova"/>
                <a:ea typeface="Proxima Nova"/>
                <a:cs typeface="Proxima Nova"/>
                <a:sym typeface="Proxima Nova"/>
              </a:rPr>
              <a:t>enclosed in</a:t>
            </a:r>
            <a:r>
              <a:rPr lang="en-GB">
                <a:latin typeface="Proxima Nova"/>
                <a:ea typeface="Proxima Nova"/>
                <a:cs typeface="Proxima Nova"/>
                <a:sym typeface="Proxima Nova"/>
              </a:rPr>
              <a:t>) the yellow scope, so it can access variable y.</a:t>
            </a:r>
            <a:endParaRPr>
              <a:latin typeface="Proxima Nova"/>
              <a:ea typeface="Proxima Nova"/>
              <a:cs typeface="Proxima Nova"/>
              <a:sym typeface="Proxima Nova"/>
            </a:endParaRPr>
          </a:p>
        </p:txBody>
      </p:sp>
      <p:cxnSp>
        <p:nvCxnSpPr>
          <p:cNvPr id="879" name="Google Shape;879;p80"/>
          <p:cNvCxnSpPr/>
          <p:nvPr/>
        </p:nvCxnSpPr>
        <p:spPr>
          <a:xfrm rot="10800000">
            <a:off x="3219275" y="4225825"/>
            <a:ext cx="762300" cy="222000"/>
          </a:xfrm>
          <a:prstGeom prst="straightConnector1">
            <a:avLst/>
          </a:prstGeom>
          <a:noFill/>
          <a:ln cap="flat" cmpd="sng" w="9525">
            <a:solidFill>
              <a:schemeClr val="dk2"/>
            </a:solidFill>
            <a:prstDash val="solid"/>
            <a:round/>
            <a:headEnd len="med" w="med" type="none"/>
            <a:tailEnd len="med" w="med" type="triangle"/>
          </a:ln>
        </p:spPr>
      </p:cxnSp>
      <p:cxnSp>
        <p:nvCxnSpPr>
          <p:cNvPr id="880" name="Google Shape;880;p80"/>
          <p:cNvCxnSpPr/>
          <p:nvPr/>
        </p:nvCxnSpPr>
        <p:spPr>
          <a:xfrm flipH="1" rot="10800000">
            <a:off x="1315950" y="2320625"/>
            <a:ext cx="1775700" cy="353700"/>
          </a:xfrm>
          <a:prstGeom prst="straightConnector1">
            <a:avLst/>
          </a:prstGeom>
          <a:noFill/>
          <a:ln cap="flat" cmpd="sng" w="9525">
            <a:solidFill>
              <a:schemeClr val="dk2"/>
            </a:solidFill>
            <a:prstDash val="solid"/>
            <a:round/>
            <a:headEnd len="med" w="med" type="none"/>
            <a:tailEnd len="med" w="med" type="triangle"/>
          </a:ln>
        </p:spPr>
      </p:cxnSp>
      <p:sp>
        <p:nvSpPr>
          <p:cNvPr id="881" name="Google Shape;881;p80"/>
          <p:cNvSpPr txBox="1"/>
          <p:nvPr/>
        </p:nvSpPr>
        <p:spPr>
          <a:xfrm>
            <a:off x="3056375" y="2101275"/>
            <a:ext cx="29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Define the </a:t>
            </a:r>
            <a:r>
              <a:rPr i="1" lang="en-GB">
                <a:latin typeface="Proxima Nova"/>
                <a:ea typeface="Proxima Nova"/>
                <a:cs typeface="Proxima Nova"/>
                <a:sym typeface="Proxima Nova"/>
              </a:rPr>
              <a:t>y</a:t>
            </a:r>
            <a:r>
              <a:rPr lang="en-GB">
                <a:latin typeface="Proxima Nova"/>
                <a:ea typeface="Proxima Nova"/>
                <a:cs typeface="Proxima Nova"/>
                <a:sym typeface="Proxima Nova"/>
              </a:rPr>
              <a:t> variable</a:t>
            </a:r>
            <a:endParaRPr>
              <a:latin typeface="Proxima Nova"/>
              <a:ea typeface="Proxima Nova"/>
              <a:cs typeface="Proxima Nova"/>
              <a:sym typeface="Proxima Nov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3B41C9"/>
                </a:solidFill>
                <a:latin typeface="Montserrat"/>
                <a:ea typeface="Montserrat"/>
                <a:cs typeface="Montserrat"/>
                <a:sym typeface="Montserrat"/>
              </a:rPr>
              <a:t>Variable Access (part 4)</a:t>
            </a:r>
            <a:endParaRPr b="1">
              <a:solidFill>
                <a:srgbClr val="3B41C9"/>
              </a:solidFill>
              <a:latin typeface="Montserrat"/>
              <a:ea typeface="Montserrat"/>
              <a:cs typeface="Montserrat"/>
              <a:sym typeface="Montserrat"/>
            </a:endParaRPr>
          </a:p>
        </p:txBody>
      </p:sp>
      <p:sp>
        <p:nvSpPr>
          <p:cNvPr id="887" name="Google Shape;887;p81"/>
          <p:cNvSpPr txBox="1"/>
          <p:nvPr/>
        </p:nvSpPr>
        <p:spPr>
          <a:xfrm>
            <a:off x="377450" y="1584325"/>
            <a:ext cx="8074200" cy="332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800">
                <a:solidFill>
                  <a:schemeClr val="dk2"/>
                </a:solidFill>
                <a:latin typeface="Consolas"/>
                <a:ea typeface="Consolas"/>
                <a:cs typeface="Consolas"/>
                <a:sym typeface="Consolas"/>
              </a:rPr>
              <a:t>let </a:t>
            </a:r>
            <a:r>
              <a:rPr lang="en-GB" sz="1800">
                <a:solidFill>
                  <a:schemeClr val="dk2"/>
                </a:solidFill>
                <a:highlight>
                  <a:schemeClr val="lt1"/>
                </a:highlight>
                <a:latin typeface="Consolas"/>
                <a:ea typeface="Consolas"/>
                <a:cs typeface="Consolas"/>
                <a:sym typeface="Consolas"/>
              </a:rPr>
              <a:t>x</a:t>
            </a:r>
            <a:r>
              <a:rPr lang="en-GB" sz="1800">
                <a:solidFill>
                  <a:schemeClr val="dk2"/>
                </a:solidFill>
                <a:latin typeface="Consolas"/>
                <a:ea typeface="Consolas"/>
                <a:cs typeface="Consolas"/>
                <a:sym typeface="Consolas"/>
              </a:rPr>
              <a:t> = parseInt(prompt("Enter a number: "));</a:t>
            </a:r>
            <a:br>
              <a:rPr lang="en-GB" sz="1800">
                <a:solidFill>
                  <a:schemeClr val="dk2"/>
                </a:solidFill>
                <a:latin typeface="Consolas"/>
                <a:ea typeface="Consolas"/>
                <a:cs typeface="Consolas"/>
                <a:sym typeface="Consolas"/>
              </a:rPr>
            </a:br>
            <a:r>
              <a:rPr lang="en-GB" sz="1800">
                <a:solidFill>
                  <a:schemeClr val="dk2"/>
                </a:solidFill>
                <a:latin typeface="Consolas"/>
                <a:ea typeface="Consolas"/>
                <a:cs typeface="Consolas"/>
                <a:sym typeface="Consolas"/>
              </a:rPr>
              <a:t>if (x &gt; 0) </a:t>
            </a:r>
            <a:br>
              <a:rPr lang="en-GB" sz="1800">
                <a:solidFill>
                  <a:schemeClr val="dk2"/>
                </a:solidFill>
                <a:latin typeface="Consolas"/>
                <a:ea typeface="Consolas"/>
                <a:cs typeface="Consolas"/>
                <a:sym typeface="Consolas"/>
              </a:rPr>
            </a:br>
            <a:r>
              <a:rPr lang="en-GB" sz="1800">
                <a:solidFill>
                  <a:schemeClr val="dk2"/>
                </a:solidFill>
                <a:highlight>
                  <a:srgbClr val="FFF2CC"/>
                </a:highlight>
                <a:latin typeface="Consolas"/>
                <a:ea typeface="Consolas"/>
                <a:cs typeface="Consolas"/>
                <a:sym typeface="Consolas"/>
              </a:rPr>
              <a:t>{</a:t>
            </a:r>
            <a:br>
              <a:rPr lang="en-GB" sz="1800">
                <a:solidFill>
                  <a:schemeClr val="dk2"/>
                </a:solidFill>
                <a:highlight>
                  <a:srgbClr val="FFF2CC"/>
                </a:highlight>
                <a:latin typeface="Consolas"/>
                <a:ea typeface="Consolas"/>
                <a:cs typeface="Consolas"/>
                <a:sym typeface="Consolas"/>
              </a:rPr>
            </a:br>
            <a:r>
              <a:rPr lang="en-GB" sz="1800">
                <a:solidFill>
                  <a:schemeClr val="dk2"/>
                </a:solidFill>
                <a:highlight>
                  <a:srgbClr val="FFF2CC"/>
                </a:highlight>
                <a:latin typeface="Consolas"/>
                <a:ea typeface="Consolas"/>
                <a:cs typeface="Consolas"/>
                <a:sym typeface="Consolas"/>
              </a:rPr>
              <a:t>  let y = parseInt(prompt("Enter a second number: "));</a:t>
            </a:r>
            <a:br>
              <a:rPr lang="en-GB" sz="1800">
                <a:solidFill>
                  <a:schemeClr val="dk2"/>
                </a:solidFill>
                <a:highlight>
                  <a:srgbClr val="FFF2CC"/>
                </a:highlight>
                <a:latin typeface="Consolas"/>
                <a:ea typeface="Consolas"/>
                <a:cs typeface="Consolas"/>
                <a:sym typeface="Consolas"/>
              </a:rPr>
            </a:br>
            <a:r>
              <a:rPr lang="en-GB" sz="1800">
                <a:solidFill>
                  <a:schemeClr val="dk2"/>
                </a:solidFill>
                <a:highlight>
                  <a:srgbClr val="FFF2CC"/>
                </a:highlight>
                <a:latin typeface="Consolas"/>
                <a:ea typeface="Consolas"/>
                <a:cs typeface="Consolas"/>
                <a:sym typeface="Consolas"/>
              </a:rPr>
              <a:t>  if (y &gt; 0) </a:t>
            </a:r>
            <a:br>
              <a:rPr lang="en-GB" sz="1800">
                <a:solidFill>
                  <a:schemeClr val="dk2"/>
                </a:solidFill>
                <a:highlight>
                  <a:srgbClr val="FFF2CC"/>
                </a:highlight>
                <a:latin typeface="Consolas"/>
                <a:ea typeface="Consolas"/>
                <a:cs typeface="Consolas"/>
                <a:sym typeface="Consolas"/>
              </a:rPr>
            </a:br>
            <a:r>
              <a:rPr lang="en-GB" sz="1800">
                <a:solidFill>
                  <a:schemeClr val="dk2"/>
                </a:solidFill>
                <a:highlight>
                  <a:srgbClr val="FFF2CC"/>
                </a:highlight>
                <a:latin typeface="Consolas"/>
                <a:ea typeface="Consolas"/>
                <a:cs typeface="Consolas"/>
                <a:sym typeface="Consolas"/>
              </a:rPr>
              <a:t>  </a:t>
            </a:r>
            <a:r>
              <a:rPr lang="en-GB" sz="1800">
                <a:solidFill>
                  <a:schemeClr val="dk2"/>
                </a:solidFill>
                <a:highlight>
                  <a:srgbClr val="B6D7A8"/>
                </a:highlight>
                <a:latin typeface="Consolas"/>
                <a:ea typeface="Consolas"/>
                <a:cs typeface="Consolas"/>
                <a:sym typeface="Consolas"/>
              </a:rPr>
              <a:t>{</a:t>
            </a:r>
            <a:br>
              <a:rPr lang="en-GB" sz="1800">
                <a:solidFill>
                  <a:schemeClr val="dk2"/>
                </a:solidFill>
                <a:highlight>
                  <a:srgbClr val="B6D7A8"/>
                </a:highlight>
                <a:latin typeface="Consolas"/>
                <a:ea typeface="Consolas"/>
                <a:cs typeface="Consolas"/>
                <a:sym typeface="Consolas"/>
              </a:rPr>
            </a:br>
            <a:r>
              <a:rPr lang="en-GB" sz="1800">
                <a:solidFill>
                  <a:schemeClr val="dk2"/>
                </a:solidFill>
                <a:highlight>
                  <a:srgbClr val="B6D7A8"/>
                </a:highlight>
                <a:latin typeface="Consolas"/>
                <a:ea typeface="Consolas"/>
                <a:cs typeface="Consolas"/>
                <a:sym typeface="Consolas"/>
              </a:rPr>
              <a:t>     let z = parseInt(prompt("Enter a third number: "));</a:t>
            </a:r>
            <a:br>
              <a:rPr lang="en-GB" sz="1800">
                <a:solidFill>
                  <a:schemeClr val="dk2"/>
                </a:solidFill>
                <a:highlight>
                  <a:srgbClr val="B6D7A8"/>
                </a:highlight>
                <a:latin typeface="Consolas"/>
                <a:ea typeface="Consolas"/>
                <a:cs typeface="Consolas"/>
                <a:sym typeface="Consolas"/>
              </a:rPr>
            </a:br>
            <a:r>
              <a:rPr lang="en-GB" sz="1800">
                <a:solidFill>
                  <a:schemeClr val="dk2"/>
                </a:solidFill>
                <a:highlight>
                  <a:srgbClr val="B6D7A8"/>
                </a:highlight>
                <a:latin typeface="Consolas"/>
                <a:ea typeface="Consolas"/>
                <a:cs typeface="Consolas"/>
                <a:sym typeface="Consolas"/>
              </a:rPr>
              <a:t>     console.log(</a:t>
            </a:r>
            <a:r>
              <a:rPr lang="en-GB" sz="1800">
                <a:solidFill>
                  <a:schemeClr val="dk2"/>
                </a:solidFill>
                <a:highlight>
                  <a:srgbClr val="FFFF00"/>
                </a:highlight>
                <a:latin typeface="Consolas"/>
                <a:ea typeface="Consolas"/>
                <a:cs typeface="Consolas"/>
                <a:sym typeface="Consolas"/>
              </a:rPr>
              <a:t>x</a:t>
            </a:r>
            <a:r>
              <a:rPr lang="en-GB" sz="1800">
                <a:solidFill>
                  <a:schemeClr val="dk2"/>
                </a:solidFill>
                <a:highlight>
                  <a:srgbClr val="B6D7A8"/>
                </a:highlight>
                <a:latin typeface="Consolas"/>
                <a:ea typeface="Consolas"/>
                <a:cs typeface="Consolas"/>
                <a:sym typeface="Consolas"/>
              </a:rPr>
              <a:t> * y * z);</a:t>
            </a:r>
            <a:br>
              <a:rPr lang="en-GB" sz="1800">
                <a:solidFill>
                  <a:schemeClr val="dk2"/>
                </a:solidFill>
                <a:highlight>
                  <a:srgbClr val="B6D7A8"/>
                </a:highlight>
                <a:latin typeface="Consolas"/>
                <a:ea typeface="Consolas"/>
                <a:cs typeface="Consolas"/>
                <a:sym typeface="Consolas"/>
              </a:rPr>
            </a:br>
            <a:r>
              <a:rPr lang="en-GB" sz="1800">
                <a:solidFill>
                  <a:schemeClr val="dk2"/>
                </a:solidFill>
                <a:highlight>
                  <a:srgbClr val="B6D7A8"/>
                </a:highlight>
                <a:latin typeface="Consolas"/>
                <a:ea typeface="Consolas"/>
                <a:cs typeface="Consolas"/>
                <a:sym typeface="Consolas"/>
              </a:rPr>
              <a:t>  }</a:t>
            </a:r>
            <a:br>
              <a:rPr lang="en-GB" sz="1800">
                <a:solidFill>
                  <a:schemeClr val="dk2"/>
                </a:solidFill>
                <a:highlight>
                  <a:srgbClr val="B6D7A8"/>
                </a:highlight>
                <a:latin typeface="Consolas"/>
                <a:ea typeface="Consolas"/>
                <a:cs typeface="Consolas"/>
                <a:sym typeface="Consolas"/>
              </a:rPr>
            </a:br>
            <a:r>
              <a:rPr lang="en-GB" sz="1800">
                <a:solidFill>
                  <a:schemeClr val="dk2"/>
                </a:solidFill>
                <a:highlight>
                  <a:srgbClr val="FFF2CC"/>
                </a:highlight>
                <a:latin typeface="Consolas"/>
                <a:ea typeface="Consolas"/>
                <a:cs typeface="Consolas"/>
                <a:sym typeface="Consolas"/>
              </a:rPr>
              <a:t>}</a:t>
            </a:r>
            <a:endParaRPr>
              <a:highlight>
                <a:srgbClr val="FFF2CC"/>
              </a:highlight>
            </a:endParaRPr>
          </a:p>
        </p:txBody>
      </p:sp>
      <p:sp>
        <p:nvSpPr>
          <p:cNvPr id="888" name="Google Shape;888;p81"/>
          <p:cNvSpPr txBox="1"/>
          <p:nvPr/>
        </p:nvSpPr>
        <p:spPr>
          <a:xfrm>
            <a:off x="488450" y="1184125"/>
            <a:ext cx="60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A line of code can access a variable that</a:t>
            </a:r>
            <a:r>
              <a:rPr b="1" lang="en-GB">
                <a:latin typeface="Calibri"/>
                <a:ea typeface="Calibri"/>
                <a:cs typeface="Calibri"/>
                <a:sym typeface="Calibri"/>
              </a:rPr>
              <a:t> exist </a:t>
            </a:r>
            <a:r>
              <a:rPr lang="en-GB">
                <a:latin typeface="Calibri"/>
                <a:ea typeface="Calibri"/>
                <a:cs typeface="Calibri"/>
                <a:sym typeface="Calibri"/>
              </a:rPr>
              <a:t>in the scope it is enclosed in</a:t>
            </a:r>
            <a:endParaRPr>
              <a:latin typeface="Calibri"/>
              <a:ea typeface="Calibri"/>
              <a:cs typeface="Calibri"/>
              <a:sym typeface="Calibri"/>
            </a:endParaRPr>
          </a:p>
        </p:txBody>
      </p:sp>
      <p:sp>
        <p:nvSpPr>
          <p:cNvPr id="889" name="Google Shape;889;p81"/>
          <p:cNvSpPr txBox="1"/>
          <p:nvPr/>
        </p:nvSpPr>
        <p:spPr>
          <a:xfrm>
            <a:off x="3426525" y="4255425"/>
            <a:ext cx="459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The yellow scope enclosed in the global scope, so it can access the global variable </a:t>
            </a:r>
            <a:r>
              <a:rPr b="1" i="1" lang="en-GB">
                <a:latin typeface="Proxima Nova"/>
                <a:ea typeface="Proxima Nova"/>
                <a:cs typeface="Proxima Nova"/>
                <a:sym typeface="Proxima Nova"/>
              </a:rPr>
              <a:t>x</a:t>
            </a:r>
            <a:endParaRPr b="1">
              <a:latin typeface="Proxima Nova"/>
              <a:ea typeface="Proxima Nova"/>
              <a:cs typeface="Proxima Nova"/>
              <a:sym typeface="Proxima Nova"/>
            </a:endParaRPr>
          </a:p>
        </p:txBody>
      </p:sp>
      <p:cxnSp>
        <p:nvCxnSpPr>
          <p:cNvPr id="890" name="Google Shape;890;p81"/>
          <p:cNvCxnSpPr/>
          <p:nvPr/>
        </p:nvCxnSpPr>
        <p:spPr>
          <a:xfrm rot="10800000">
            <a:off x="2716125" y="4203550"/>
            <a:ext cx="710400" cy="318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3B41C9"/>
                </a:solidFill>
                <a:latin typeface="Montserrat"/>
                <a:ea typeface="Montserrat"/>
                <a:cs typeface="Montserrat"/>
                <a:sym typeface="Montserrat"/>
              </a:rPr>
              <a:t>Overwriting Variable Names</a:t>
            </a:r>
            <a:endParaRPr b="1">
              <a:solidFill>
                <a:srgbClr val="3B41C9"/>
              </a:solidFill>
              <a:latin typeface="Montserrat"/>
              <a:ea typeface="Montserrat"/>
              <a:cs typeface="Montserrat"/>
              <a:sym typeface="Montserrat"/>
            </a:endParaRPr>
          </a:p>
        </p:txBody>
      </p:sp>
      <p:sp>
        <p:nvSpPr>
          <p:cNvPr id="896" name="Google Shape;896;p82"/>
          <p:cNvSpPr txBox="1"/>
          <p:nvPr>
            <p:ph idx="1" type="body"/>
          </p:nvPr>
        </p:nvSpPr>
        <p:spPr>
          <a:xfrm>
            <a:off x="274700" y="1145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latin typeface="Calibri"/>
                <a:ea typeface="Calibri"/>
                <a:cs typeface="Calibri"/>
                <a:sym typeface="Calibri"/>
              </a:rPr>
              <a:t>When a line of code looks for a variable, it will check its own scope, then the scope above it and so on.</a:t>
            </a:r>
            <a:endParaRPr>
              <a:latin typeface="Calibri"/>
              <a:ea typeface="Calibri"/>
              <a:cs typeface="Calibri"/>
              <a:sym typeface="Calibri"/>
            </a:endParaRPr>
          </a:p>
        </p:txBody>
      </p:sp>
      <p:sp>
        <p:nvSpPr>
          <p:cNvPr id="897" name="Google Shape;897;p82"/>
          <p:cNvSpPr txBox="1"/>
          <p:nvPr/>
        </p:nvSpPr>
        <p:spPr>
          <a:xfrm>
            <a:off x="384850" y="2013000"/>
            <a:ext cx="5151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onsolas"/>
                <a:ea typeface="Consolas"/>
                <a:cs typeface="Consolas"/>
                <a:sym typeface="Consolas"/>
              </a:rPr>
              <a:t>let myNumber = 3;</a:t>
            </a:r>
            <a:br>
              <a:rPr lang="en-GB">
                <a:latin typeface="Consolas"/>
                <a:ea typeface="Consolas"/>
                <a:cs typeface="Consolas"/>
                <a:sym typeface="Consolas"/>
              </a:rPr>
            </a:br>
            <a:r>
              <a:rPr lang="en-GB">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GB">
                <a:latin typeface="Consolas"/>
                <a:ea typeface="Consolas"/>
                <a:cs typeface="Consolas"/>
                <a:sym typeface="Consolas"/>
              </a:rPr>
              <a:t>  let </a:t>
            </a:r>
            <a:r>
              <a:rPr lang="en-GB">
                <a:highlight>
                  <a:srgbClr val="D9EAD3"/>
                </a:highlight>
                <a:latin typeface="Consolas"/>
                <a:ea typeface="Consolas"/>
                <a:cs typeface="Consolas"/>
                <a:sym typeface="Consolas"/>
              </a:rPr>
              <a:t>myNumber </a:t>
            </a:r>
            <a:r>
              <a:rPr lang="en-GB">
                <a:latin typeface="Consolas"/>
                <a:ea typeface="Consolas"/>
                <a:cs typeface="Consolas"/>
                <a:sym typeface="Consolas"/>
              </a:rPr>
              <a:t>= 4;</a:t>
            </a:r>
            <a:br>
              <a:rPr lang="en-GB">
                <a:latin typeface="Consolas"/>
                <a:ea typeface="Consolas"/>
                <a:cs typeface="Consolas"/>
                <a:sym typeface="Consolas"/>
              </a:rPr>
            </a:br>
            <a:r>
              <a:rPr lang="en-GB">
                <a:latin typeface="Consolas"/>
                <a:ea typeface="Consolas"/>
                <a:cs typeface="Consolas"/>
                <a:sym typeface="Consolas"/>
              </a:rPr>
              <a:t>  console.log(</a:t>
            </a:r>
            <a:r>
              <a:rPr lang="en-GB">
                <a:highlight>
                  <a:srgbClr val="D9EAD3"/>
                </a:highlight>
                <a:latin typeface="Consolas"/>
                <a:ea typeface="Consolas"/>
                <a:cs typeface="Consolas"/>
                <a:sym typeface="Consolas"/>
              </a:rPr>
              <a:t>myNumber</a:t>
            </a:r>
            <a:r>
              <a:rPr lang="en-GB">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GB">
                <a:latin typeface="Consolas"/>
                <a:ea typeface="Consolas"/>
                <a:cs typeface="Consolas"/>
                <a:sym typeface="Consolas"/>
              </a:rPr>
              <a:t>}</a:t>
            </a:r>
            <a:endParaRPr>
              <a:latin typeface="Consolas"/>
              <a:ea typeface="Consolas"/>
              <a:cs typeface="Consolas"/>
              <a:sym typeface="Consolas"/>
            </a:endParaRPr>
          </a:p>
        </p:txBody>
      </p:sp>
      <p:sp>
        <p:nvSpPr>
          <p:cNvPr id="898" name="Google Shape;898;p82"/>
          <p:cNvSpPr txBox="1"/>
          <p:nvPr/>
        </p:nvSpPr>
        <p:spPr>
          <a:xfrm>
            <a:off x="4144400" y="2353425"/>
            <a:ext cx="3848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Because there is a definition of </a:t>
            </a:r>
            <a:r>
              <a:rPr i="1" lang="en-GB">
                <a:latin typeface="Calibri"/>
                <a:ea typeface="Calibri"/>
                <a:cs typeface="Calibri"/>
                <a:sym typeface="Calibri"/>
              </a:rPr>
              <a:t>myNumber</a:t>
            </a:r>
            <a:r>
              <a:rPr lang="en-GB">
                <a:latin typeface="Calibri"/>
                <a:ea typeface="Calibri"/>
                <a:cs typeface="Calibri"/>
                <a:sym typeface="Calibri"/>
              </a:rPr>
              <a:t> in this scope, the </a:t>
            </a:r>
            <a:r>
              <a:rPr i="1" lang="en-GB">
                <a:latin typeface="Calibri"/>
                <a:ea typeface="Calibri"/>
                <a:cs typeface="Calibri"/>
                <a:sym typeface="Calibri"/>
              </a:rPr>
              <a:t>console.log(myNumber</a:t>
            </a:r>
            <a:r>
              <a:rPr lang="en-GB">
                <a:latin typeface="Calibri"/>
                <a:ea typeface="Calibri"/>
                <a:cs typeface="Calibri"/>
                <a:sym typeface="Calibri"/>
              </a:rPr>
              <a:t>) will use that </a:t>
            </a:r>
            <a:r>
              <a:rPr i="1" lang="en-GB">
                <a:latin typeface="Calibri"/>
                <a:ea typeface="Calibri"/>
                <a:cs typeface="Calibri"/>
                <a:sym typeface="Calibri"/>
              </a:rPr>
              <a:t>local</a:t>
            </a:r>
            <a:r>
              <a:rPr lang="en-GB">
                <a:latin typeface="Calibri"/>
                <a:ea typeface="Calibri"/>
                <a:cs typeface="Calibri"/>
                <a:sym typeface="Calibri"/>
              </a:rPr>
              <a:t> variable instead of the global one.</a:t>
            </a:r>
            <a:endParaRPr>
              <a:latin typeface="Calibri"/>
              <a:ea typeface="Calibri"/>
              <a:cs typeface="Calibri"/>
              <a:sym typeface="Calibri"/>
            </a:endParaRPr>
          </a:p>
        </p:txBody>
      </p:sp>
      <p:cxnSp>
        <p:nvCxnSpPr>
          <p:cNvPr id="899" name="Google Shape;899;p82"/>
          <p:cNvCxnSpPr/>
          <p:nvPr/>
        </p:nvCxnSpPr>
        <p:spPr>
          <a:xfrm rot="10800000">
            <a:off x="2856700" y="2923400"/>
            <a:ext cx="1383900" cy="192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4853"/>
        </a:solidFill>
      </p:bgPr>
    </p:bg>
    <p:spTree>
      <p:nvGrpSpPr>
        <p:cNvPr id="124" name="Shape 124"/>
        <p:cNvGrpSpPr/>
        <p:nvPr/>
      </p:nvGrpSpPr>
      <p:grpSpPr>
        <a:xfrm>
          <a:off x="0" y="0"/>
          <a:ext cx="0" cy="0"/>
          <a:chOff x="0" y="0"/>
          <a:chExt cx="0" cy="0"/>
        </a:xfrm>
      </p:grpSpPr>
      <p:sp>
        <p:nvSpPr>
          <p:cNvPr id="125" name="Google Shape;125;p20"/>
          <p:cNvSpPr txBox="1"/>
          <p:nvPr>
            <p:ph type="title"/>
          </p:nvPr>
        </p:nvSpPr>
        <p:spPr>
          <a:xfrm>
            <a:off x="1124952" y="1924626"/>
            <a:ext cx="8566500" cy="1245300"/>
          </a:xfrm>
          <a:prstGeom prst="rect">
            <a:avLst/>
          </a:prstGeom>
          <a:noFill/>
          <a:ln>
            <a:noFill/>
          </a:ln>
        </p:spPr>
        <p:txBody>
          <a:bodyPr anchorCtr="0" anchor="ctr" bIns="669725" lIns="669725" spcFirstLastPara="1" rIns="669725" wrap="square" tIns="669725">
            <a:normAutofit fontScale="90000"/>
          </a:bodyPr>
          <a:lstStyle/>
          <a:p>
            <a:pPr indent="0" lvl="0" marL="0" rtl="0" algn="l">
              <a:lnSpc>
                <a:spcPct val="90000"/>
              </a:lnSpc>
              <a:spcBef>
                <a:spcPts val="0"/>
              </a:spcBef>
              <a:spcAft>
                <a:spcPts val="0"/>
              </a:spcAft>
              <a:buClr>
                <a:srgbClr val="C38DE5"/>
              </a:buClr>
              <a:buSzPct val="100000"/>
              <a:buFont typeface="Courier"/>
              <a:buNone/>
            </a:pPr>
            <a:r>
              <a:rPr lang="en-GB" sz="2400">
                <a:solidFill>
                  <a:srgbClr val="C38DE5"/>
                </a:solidFill>
                <a:latin typeface="Courier"/>
                <a:ea typeface="Courier"/>
                <a:cs typeface="Courier"/>
                <a:sym typeface="Courier"/>
              </a:rPr>
              <a:t>for</a:t>
            </a:r>
            <a:r>
              <a:rPr lang="en-GB" sz="2400">
                <a:solidFill>
                  <a:schemeClr val="lt1"/>
                </a:solidFill>
                <a:latin typeface="Courier"/>
                <a:ea typeface="Courier"/>
                <a:cs typeface="Courier"/>
                <a:sym typeface="Courier"/>
              </a:rPr>
              <a:t> (</a:t>
            </a:r>
            <a:r>
              <a:rPr lang="en-GB" sz="2400">
                <a:solidFill>
                  <a:srgbClr val="C38DE5"/>
                </a:solidFill>
                <a:latin typeface="Courier"/>
                <a:ea typeface="Courier"/>
                <a:cs typeface="Courier"/>
                <a:sym typeface="Courier"/>
              </a:rPr>
              <a:t>let </a:t>
            </a:r>
            <a:r>
              <a:rPr lang="en-GB" sz="2400">
                <a:solidFill>
                  <a:schemeClr val="lt1"/>
                </a:solidFill>
                <a:latin typeface="Courier"/>
                <a:ea typeface="Courier"/>
                <a:cs typeface="Courier"/>
                <a:sym typeface="Courier"/>
              </a:rPr>
              <a:t>i </a:t>
            </a:r>
            <a:r>
              <a:rPr lang="en-GB" sz="2400">
                <a:solidFill>
                  <a:srgbClr val="88FFFA"/>
                </a:solidFill>
                <a:latin typeface="Courier"/>
                <a:ea typeface="Courier"/>
                <a:cs typeface="Courier"/>
                <a:sym typeface="Courier"/>
              </a:rPr>
              <a:t>=</a:t>
            </a:r>
            <a:r>
              <a:rPr lang="en-GB" sz="2400">
                <a:solidFill>
                  <a:schemeClr val="lt1"/>
                </a:solidFill>
                <a:latin typeface="Courier"/>
                <a:ea typeface="Courier"/>
                <a:cs typeface="Courier"/>
                <a:sym typeface="Courier"/>
              </a:rPr>
              <a:t> </a:t>
            </a:r>
            <a:r>
              <a:rPr lang="en-GB" sz="2400">
                <a:solidFill>
                  <a:srgbClr val="FFB62B"/>
                </a:solidFill>
                <a:latin typeface="Courier"/>
                <a:ea typeface="Courier"/>
                <a:cs typeface="Courier"/>
                <a:sym typeface="Courier"/>
              </a:rPr>
              <a:t>0</a:t>
            </a:r>
            <a:r>
              <a:rPr lang="en-GB" sz="2400">
                <a:solidFill>
                  <a:schemeClr val="lt1"/>
                </a:solidFill>
                <a:latin typeface="Courier"/>
                <a:ea typeface="Courier"/>
                <a:cs typeface="Courier"/>
                <a:sym typeface="Courier"/>
              </a:rPr>
              <a:t>; i </a:t>
            </a:r>
            <a:r>
              <a:rPr lang="en-GB" sz="2400">
                <a:solidFill>
                  <a:srgbClr val="88FFFA"/>
                </a:solidFill>
                <a:latin typeface="Courier"/>
                <a:ea typeface="Courier"/>
                <a:cs typeface="Courier"/>
                <a:sym typeface="Courier"/>
              </a:rPr>
              <a:t>&lt;</a:t>
            </a:r>
            <a:r>
              <a:rPr lang="en-GB" sz="2400">
                <a:solidFill>
                  <a:schemeClr val="lt1"/>
                </a:solidFill>
                <a:latin typeface="Courier"/>
                <a:ea typeface="Courier"/>
                <a:cs typeface="Courier"/>
                <a:sym typeface="Courier"/>
              </a:rPr>
              <a:t> </a:t>
            </a:r>
            <a:r>
              <a:rPr lang="en-GB" sz="2400">
                <a:solidFill>
                  <a:srgbClr val="FFB62B"/>
                </a:solidFill>
                <a:latin typeface="Courier"/>
                <a:ea typeface="Courier"/>
                <a:cs typeface="Courier"/>
                <a:sym typeface="Courier"/>
              </a:rPr>
              <a:t>10</a:t>
            </a:r>
            <a:r>
              <a:rPr lang="en-GB" sz="2400">
                <a:solidFill>
                  <a:schemeClr val="lt1"/>
                </a:solidFill>
                <a:latin typeface="Courier"/>
                <a:ea typeface="Courier"/>
                <a:cs typeface="Courier"/>
                <a:sym typeface="Courier"/>
              </a:rPr>
              <a:t>; i</a:t>
            </a:r>
            <a:r>
              <a:rPr lang="en-GB" sz="2400">
                <a:solidFill>
                  <a:srgbClr val="88FFFA"/>
                </a:solidFill>
                <a:latin typeface="Courier"/>
                <a:ea typeface="Courier"/>
                <a:cs typeface="Courier"/>
                <a:sym typeface="Courier"/>
              </a:rPr>
              <a:t>++</a:t>
            </a:r>
            <a:r>
              <a:rPr lang="en-GB" sz="2400">
                <a:solidFill>
                  <a:schemeClr val="lt1"/>
                </a:solidFill>
                <a:latin typeface="Courier"/>
                <a:ea typeface="Courier"/>
                <a:cs typeface="Courier"/>
                <a:sym typeface="Courier"/>
              </a:rPr>
              <a:t>){</a:t>
            </a:r>
            <a:br>
              <a:rPr lang="en-GB" sz="2400">
                <a:solidFill>
                  <a:schemeClr val="lt1"/>
                </a:solidFill>
                <a:latin typeface="Courier"/>
                <a:ea typeface="Courier"/>
                <a:cs typeface="Courier"/>
                <a:sym typeface="Courier"/>
              </a:rPr>
            </a:br>
            <a:r>
              <a:rPr lang="en-GB" sz="2400">
                <a:solidFill>
                  <a:schemeClr val="lt1"/>
                </a:solidFill>
                <a:latin typeface="Courier"/>
                <a:ea typeface="Courier"/>
                <a:cs typeface="Courier"/>
                <a:sym typeface="Courier"/>
              </a:rPr>
              <a:t>    console.</a:t>
            </a:r>
            <a:r>
              <a:rPr lang="en-GB" sz="2400">
                <a:solidFill>
                  <a:srgbClr val="88FFFA"/>
                </a:solidFill>
                <a:latin typeface="Courier"/>
                <a:ea typeface="Courier"/>
                <a:cs typeface="Courier"/>
                <a:sym typeface="Courier"/>
              </a:rPr>
              <a:t>log</a:t>
            </a:r>
            <a:r>
              <a:rPr lang="en-GB" sz="2400">
                <a:solidFill>
                  <a:schemeClr val="lt1"/>
                </a:solidFill>
                <a:latin typeface="Courier"/>
                <a:ea typeface="Courier"/>
                <a:cs typeface="Courier"/>
                <a:sym typeface="Courier"/>
              </a:rPr>
              <a:t>(</a:t>
            </a:r>
            <a:r>
              <a:rPr lang="en-GB" sz="2400">
                <a:solidFill>
                  <a:srgbClr val="67E36D"/>
                </a:solidFill>
                <a:latin typeface="Courier"/>
                <a:ea typeface="Courier"/>
                <a:cs typeface="Courier"/>
                <a:sym typeface="Courier"/>
              </a:rPr>
              <a:t>"Practice:"</a:t>
            </a:r>
            <a:r>
              <a:rPr lang="en-GB" sz="2400">
                <a:solidFill>
                  <a:srgbClr val="A8D08C"/>
                </a:solidFill>
                <a:latin typeface="Courier"/>
                <a:ea typeface="Courier"/>
                <a:cs typeface="Courier"/>
                <a:sym typeface="Courier"/>
              </a:rPr>
              <a:t> </a:t>
            </a:r>
            <a:r>
              <a:rPr lang="en-GB" sz="2400">
                <a:solidFill>
                  <a:srgbClr val="88FFFA"/>
                </a:solidFill>
                <a:latin typeface="Courier"/>
                <a:ea typeface="Courier"/>
                <a:cs typeface="Courier"/>
                <a:sym typeface="Courier"/>
              </a:rPr>
              <a:t>+</a:t>
            </a:r>
            <a:r>
              <a:rPr lang="en-GB" sz="2400">
                <a:solidFill>
                  <a:schemeClr val="lt1"/>
                </a:solidFill>
                <a:latin typeface="Courier"/>
                <a:ea typeface="Courier"/>
                <a:cs typeface="Courier"/>
                <a:sym typeface="Courier"/>
              </a:rPr>
              <a:t> i);</a:t>
            </a:r>
            <a:br>
              <a:rPr lang="en-GB" sz="2400">
                <a:solidFill>
                  <a:schemeClr val="lt1"/>
                </a:solidFill>
                <a:latin typeface="Courier"/>
                <a:ea typeface="Courier"/>
                <a:cs typeface="Courier"/>
                <a:sym typeface="Courier"/>
              </a:rPr>
            </a:br>
            <a:r>
              <a:rPr lang="en-GB" sz="2400">
                <a:solidFill>
                  <a:schemeClr val="lt1"/>
                </a:solidFill>
                <a:latin typeface="Courier"/>
                <a:ea typeface="Courier"/>
                <a:cs typeface="Courier"/>
                <a:sym typeface="Courier"/>
              </a:rPr>
              <a:t>}</a:t>
            </a:r>
            <a:endParaRPr sz="900">
              <a:solidFill>
                <a:schemeClr val="lt1"/>
              </a:solidFill>
            </a:endParaRPr>
          </a:p>
        </p:txBody>
      </p:sp>
      <p:grpSp>
        <p:nvGrpSpPr>
          <p:cNvPr id="126" name="Google Shape;126;p20"/>
          <p:cNvGrpSpPr/>
          <p:nvPr/>
        </p:nvGrpSpPr>
        <p:grpSpPr>
          <a:xfrm>
            <a:off x="1818635" y="1775613"/>
            <a:ext cx="508030" cy="197659"/>
            <a:chOff x="2424784" y="2367484"/>
            <a:chExt cx="1041900" cy="263545"/>
          </a:xfrm>
        </p:grpSpPr>
        <p:cxnSp>
          <p:nvCxnSpPr>
            <p:cNvPr id="127" name="Google Shape;127;p20"/>
            <p:cNvCxnSpPr/>
            <p:nvPr/>
          </p:nvCxnSpPr>
          <p:spPr>
            <a:xfrm>
              <a:off x="2429108" y="2501428"/>
              <a:ext cx="0" cy="129600"/>
            </a:xfrm>
            <a:prstGeom prst="straightConnector1">
              <a:avLst/>
            </a:prstGeom>
            <a:noFill/>
            <a:ln cap="flat" cmpd="sng" w="25400">
              <a:solidFill>
                <a:srgbClr val="969696"/>
              </a:solidFill>
              <a:prstDash val="solid"/>
              <a:round/>
              <a:headEnd len="med" w="med" type="none"/>
              <a:tailEnd len="med" w="med" type="none"/>
            </a:ln>
          </p:spPr>
        </p:cxnSp>
        <p:cxnSp>
          <p:nvCxnSpPr>
            <p:cNvPr id="128" name="Google Shape;128;p20"/>
            <p:cNvCxnSpPr/>
            <p:nvPr/>
          </p:nvCxnSpPr>
          <p:spPr>
            <a:xfrm>
              <a:off x="3462446" y="2501429"/>
              <a:ext cx="0" cy="129600"/>
            </a:xfrm>
            <a:prstGeom prst="straightConnector1">
              <a:avLst/>
            </a:prstGeom>
            <a:noFill/>
            <a:ln cap="flat" cmpd="sng" w="25400">
              <a:solidFill>
                <a:srgbClr val="969696"/>
              </a:solidFill>
              <a:prstDash val="solid"/>
              <a:round/>
              <a:headEnd len="med" w="med" type="none"/>
              <a:tailEnd len="med" w="med" type="none"/>
            </a:ln>
          </p:spPr>
        </p:cxnSp>
        <p:cxnSp>
          <p:nvCxnSpPr>
            <p:cNvPr id="129" name="Google Shape;129;p20"/>
            <p:cNvCxnSpPr/>
            <p:nvPr/>
          </p:nvCxnSpPr>
          <p:spPr>
            <a:xfrm>
              <a:off x="2945777" y="2367484"/>
              <a:ext cx="0" cy="133800"/>
            </a:xfrm>
            <a:prstGeom prst="straightConnector1">
              <a:avLst/>
            </a:prstGeom>
            <a:noFill/>
            <a:ln cap="flat" cmpd="sng" w="25400">
              <a:solidFill>
                <a:srgbClr val="969696"/>
              </a:solidFill>
              <a:prstDash val="solid"/>
              <a:round/>
              <a:headEnd len="med" w="med" type="none"/>
              <a:tailEnd len="med" w="med" type="none"/>
            </a:ln>
          </p:spPr>
        </p:cxnSp>
        <p:cxnSp>
          <p:nvCxnSpPr>
            <p:cNvPr id="130" name="Google Shape;130;p20"/>
            <p:cNvCxnSpPr/>
            <p:nvPr/>
          </p:nvCxnSpPr>
          <p:spPr>
            <a:xfrm>
              <a:off x="2424784" y="2501429"/>
              <a:ext cx="1041900" cy="0"/>
            </a:xfrm>
            <a:prstGeom prst="straightConnector1">
              <a:avLst/>
            </a:prstGeom>
            <a:noFill/>
            <a:ln cap="flat" cmpd="sng" w="25400">
              <a:solidFill>
                <a:srgbClr val="969696"/>
              </a:solidFill>
              <a:prstDash val="solid"/>
              <a:round/>
              <a:headEnd len="med" w="med" type="none"/>
              <a:tailEnd len="med" w="med" type="none"/>
            </a:ln>
          </p:spPr>
        </p:cxnSp>
      </p:grpSp>
      <p:sp>
        <p:nvSpPr>
          <p:cNvPr id="131" name="Google Shape;131;p20"/>
          <p:cNvSpPr/>
          <p:nvPr/>
        </p:nvSpPr>
        <p:spPr>
          <a:xfrm>
            <a:off x="1567207" y="1560433"/>
            <a:ext cx="1040400" cy="1977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200">
                <a:solidFill>
                  <a:srgbClr val="FFFFFF"/>
                </a:solidFill>
                <a:latin typeface="Calibri"/>
                <a:ea typeface="Calibri"/>
                <a:cs typeface="Calibri"/>
                <a:sym typeface="Calibri"/>
              </a:rPr>
              <a:t>KEYWORD</a:t>
            </a:r>
            <a:endParaRPr sz="900">
              <a:solidFill>
                <a:srgbClr val="000000"/>
              </a:solidFill>
              <a:latin typeface="Calibri"/>
              <a:ea typeface="Calibri"/>
              <a:cs typeface="Calibri"/>
              <a:sym typeface="Calibri"/>
            </a:endParaRPr>
          </a:p>
        </p:txBody>
      </p:sp>
      <p:grpSp>
        <p:nvGrpSpPr>
          <p:cNvPr id="132" name="Google Shape;132;p20"/>
          <p:cNvGrpSpPr/>
          <p:nvPr/>
        </p:nvGrpSpPr>
        <p:grpSpPr>
          <a:xfrm rot="10800000">
            <a:off x="2596951" y="2694149"/>
            <a:ext cx="5179759" cy="272819"/>
            <a:chOff x="0" y="0"/>
            <a:chExt cx="3060600" cy="374700"/>
          </a:xfrm>
        </p:grpSpPr>
        <p:cxnSp>
          <p:nvCxnSpPr>
            <p:cNvPr id="133" name="Google Shape;133;p20"/>
            <p:cNvCxnSpPr/>
            <p:nvPr/>
          </p:nvCxnSpPr>
          <p:spPr>
            <a:xfrm>
              <a:off x="12700" y="190499"/>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134" name="Google Shape;134;p20"/>
            <p:cNvCxnSpPr/>
            <p:nvPr/>
          </p:nvCxnSpPr>
          <p:spPr>
            <a:xfrm>
              <a:off x="3047999" y="190500"/>
              <a:ext cx="0" cy="184200"/>
            </a:xfrm>
            <a:prstGeom prst="straightConnector1">
              <a:avLst/>
            </a:prstGeom>
            <a:noFill/>
            <a:ln cap="flat" cmpd="sng" w="25400">
              <a:solidFill>
                <a:srgbClr val="969696"/>
              </a:solidFill>
              <a:prstDash val="solid"/>
              <a:round/>
              <a:headEnd len="med" w="med" type="none"/>
              <a:tailEnd len="med" w="med" type="none"/>
            </a:ln>
          </p:spPr>
        </p:cxnSp>
        <p:cxnSp>
          <p:nvCxnSpPr>
            <p:cNvPr id="135" name="Google Shape;135;p20"/>
            <p:cNvCxnSpPr/>
            <p:nvPr/>
          </p:nvCxnSpPr>
          <p:spPr>
            <a:xfrm>
              <a:off x="1530350" y="0"/>
              <a:ext cx="0" cy="190500"/>
            </a:xfrm>
            <a:prstGeom prst="straightConnector1">
              <a:avLst/>
            </a:prstGeom>
            <a:noFill/>
            <a:ln cap="flat" cmpd="sng" w="25400">
              <a:solidFill>
                <a:srgbClr val="969696"/>
              </a:solidFill>
              <a:prstDash val="solid"/>
              <a:round/>
              <a:headEnd len="med" w="med" type="none"/>
              <a:tailEnd len="med" w="med" type="none"/>
            </a:ln>
          </p:spPr>
        </p:cxnSp>
        <p:cxnSp>
          <p:nvCxnSpPr>
            <p:cNvPr id="136" name="Google Shape;136;p20"/>
            <p:cNvCxnSpPr/>
            <p:nvPr/>
          </p:nvCxnSpPr>
          <p:spPr>
            <a:xfrm>
              <a:off x="0" y="190500"/>
              <a:ext cx="3060600" cy="0"/>
            </a:xfrm>
            <a:prstGeom prst="straightConnector1">
              <a:avLst/>
            </a:prstGeom>
            <a:noFill/>
            <a:ln cap="flat" cmpd="sng" w="25400">
              <a:solidFill>
                <a:srgbClr val="969696"/>
              </a:solidFill>
              <a:prstDash val="solid"/>
              <a:round/>
              <a:headEnd len="med" w="med" type="none"/>
              <a:tailEnd len="med" w="med" type="none"/>
            </a:ln>
          </p:spPr>
        </p:cxnSp>
      </p:grpSp>
      <p:sp>
        <p:nvSpPr>
          <p:cNvPr id="137" name="Google Shape;137;p20"/>
          <p:cNvSpPr/>
          <p:nvPr/>
        </p:nvSpPr>
        <p:spPr>
          <a:xfrm>
            <a:off x="4135528" y="3042950"/>
            <a:ext cx="2196600" cy="1875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200">
                <a:solidFill>
                  <a:srgbClr val="FFFFFF"/>
                </a:solidFill>
                <a:latin typeface="Calibri"/>
                <a:ea typeface="Calibri"/>
                <a:cs typeface="Calibri"/>
                <a:sym typeface="Calibri"/>
              </a:rPr>
              <a:t>CODE TO EXECUTE DURING LOOP </a:t>
            </a:r>
            <a:r>
              <a:rPr i="1" lang="en-GB" sz="1100">
                <a:solidFill>
                  <a:srgbClr val="FFFFFF"/>
                </a:solidFill>
                <a:latin typeface="Calibri"/>
                <a:ea typeface="Calibri"/>
                <a:cs typeface="Calibri"/>
                <a:sym typeface="Calibri"/>
              </a:rPr>
              <a:t>(INSIDE THE LOOP)</a:t>
            </a:r>
            <a:endParaRPr i="1" sz="900">
              <a:solidFill>
                <a:srgbClr val="000000"/>
              </a:solidFill>
              <a:latin typeface="Calibri"/>
              <a:ea typeface="Calibri"/>
              <a:cs typeface="Calibri"/>
              <a:sym typeface="Calibri"/>
            </a:endParaRPr>
          </a:p>
        </p:txBody>
      </p:sp>
      <p:cxnSp>
        <p:nvCxnSpPr>
          <p:cNvPr id="138" name="Google Shape;138;p20"/>
          <p:cNvCxnSpPr/>
          <p:nvPr/>
        </p:nvCxnSpPr>
        <p:spPr>
          <a:xfrm>
            <a:off x="1829326" y="3123431"/>
            <a:ext cx="0" cy="278700"/>
          </a:xfrm>
          <a:prstGeom prst="straightConnector1">
            <a:avLst/>
          </a:prstGeom>
          <a:noFill/>
          <a:ln cap="flat" cmpd="sng" w="25400">
            <a:solidFill>
              <a:srgbClr val="969696"/>
            </a:solidFill>
            <a:prstDash val="solid"/>
            <a:round/>
            <a:headEnd len="med" w="med" type="none"/>
            <a:tailEnd len="med" w="med" type="none"/>
          </a:ln>
        </p:spPr>
      </p:cxnSp>
      <p:cxnSp>
        <p:nvCxnSpPr>
          <p:cNvPr id="139" name="Google Shape;139;p20"/>
          <p:cNvCxnSpPr/>
          <p:nvPr/>
        </p:nvCxnSpPr>
        <p:spPr>
          <a:xfrm>
            <a:off x="7033787" y="1747150"/>
            <a:ext cx="0" cy="278700"/>
          </a:xfrm>
          <a:prstGeom prst="straightConnector1">
            <a:avLst/>
          </a:prstGeom>
          <a:noFill/>
          <a:ln cap="flat" cmpd="sng" w="25400">
            <a:solidFill>
              <a:srgbClr val="969696"/>
            </a:solidFill>
            <a:prstDash val="solid"/>
            <a:round/>
            <a:headEnd len="med" w="med" type="none"/>
            <a:tailEnd len="med" w="med" type="none"/>
          </a:ln>
        </p:spPr>
      </p:cxnSp>
      <p:sp>
        <p:nvSpPr>
          <p:cNvPr id="140" name="Google Shape;140;p20"/>
          <p:cNvSpPr/>
          <p:nvPr/>
        </p:nvSpPr>
        <p:spPr>
          <a:xfrm>
            <a:off x="6425374" y="1117052"/>
            <a:ext cx="2096400" cy="166500"/>
          </a:xfrm>
          <a:prstGeom prst="rect">
            <a:avLst/>
          </a:prstGeom>
          <a:solidFill>
            <a:srgbClr val="404853"/>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200">
                <a:solidFill>
                  <a:srgbClr val="FFFFFF"/>
                </a:solidFill>
                <a:latin typeface="Calibri"/>
                <a:ea typeface="Calibri"/>
                <a:cs typeface="Calibri"/>
                <a:sym typeface="Calibri"/>
              </a:rPr>
              <a:t>OPENING </a:t>
            </a:r>
            <a:endParaRPr sz="1100"/>
          </a:p>
          <a:p>
            <a:pPr indent="0" lvl="0" marL="0" marR="0" rtl="0" algn="ctr">
              <a:spcBef>
                <a:spcPts val="0"/>
              </a:spcBef>
              <a:spcAft>
                <a:spcPts val="0"/>
              </a:spcAft>
              <a:buNone/>
            </a:pPr>
            <a:r>
              <a:rPr lang="en-GB" sz="1200">
                <a:solidFill>
                  <a:srgbClr val="FFFFFF"/>
                </a:solidFill>
                <a:latin typeface="Calibri"/>
                <a:ea typeface="Calibri"/>
                <a:cs typeface="Calibri"/>
                <a:sym typeface="Calibri"/>
              </a:rPr>
              <a:t>CURLY BRACE</a:t>
            </a:r>
            <a:endParaRPr sz="1100"/>
          </a:p>
          <a:p>
            <a:pPr indent="0" lvl="0" marL="0" marR="0" rtl="0" algn="ctr">
              <a:spcBef>
                <a:spcPts val="0"/>
              </a:spcBef>
              <a:spcAft>
                <a:spcPts val="0"/>
              </a:spcAft>
              <a:buNone/>
            </a:pPr>
            <a:r>
              <a:rPr i="1" lang="en-GB" sz="1100">
                <a:solidFill>
                  <a:srgbClr val="FFFFFF"/>
                </a:solidFill>
                <a:latin typeface="Calibri"/>
                <a:ea typeface="Calibri"/>
                <a:cs typeface="Calibri"/>
                <a:sym typeface="Calibri"/>
              </a:rPr>
              <a:t>(START OF LOOP)</a:t>
            </a:r>
            <a:endParaRPr i="1" sz="800">
              <a:solidFill>
                <a:srgbClr val="000000"/>
              </a:solidFill>
              <a:latin typeface="Calibri"/>
              <a:ea typeface="Calibri"/>
              <a:cs typeface="Calibri"/>
              <a:sym typeface="Calibri"/>
            </a:endParaRPr>
          </a:p>
        </p:txBody>
      </p:sp>
      <p:sp>
        <p:nvSpPr>
          <p:cNvPr id="141" name="Google Shape;141;p20"/>
          <p:cNvSpPr/>
          <p:nvPr/>
        </p:nvSpPr>
        <p:spPr>
          <a:xfrm>
            <a:off x="770260" y="3465746"/>
            <a:ext cx="2096400" cy="166500"/>
          </a:xfrm>
          <a:prstGeom prst="rect">
            <a:avLst/>
          </a:prstGeom>
          <a:solidFill>
            <a:srgbClr val="404853"/>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200">
                <a:solidFill>
                  <a:srgbClr val="FFFFFF"/>
                </a:solidFill>
                <a:latin typeface="Calibri"/>
                <a:ea typeface="Calibri"/>
                <a:cs typeface="Calibri"/>
                <a:sym typeface="Calibri"/>
              </a:rPr>
              <a:t>CLOSING</a:t>
            </a:r>
            <a:endParaRPr sz="1100"/>
          </a:p>
          <a:p>
            <a:pPr indent="0" lvl="0" marL="0" marR="0" rtl="0" algn="ctr">
              <a:spcBef>
                <a:spcPts val="0"/>
              </a:spcBef>
              <a:spcAft>
                <a:spcPts val="0"/>
              </a:spcAft>
              <a:buNone/>
            </a:pPr>
            <a:r>
              <a:rPr lang="en-GB" sz="1200">
                <a:solidFill>
                  <a:srgbClr val="FFFFFF"/>
                </a:solidFill>
                <a:latin typeface="Calibri"/>
                <a:ea typeface="Calibri"/>
                <a:cs typeface="Calibri"/>
                <a:sym typeface="Calibri"/>
              </a:rPr>
              <a:t>CURLY BRACE</a:t>
            </a:r>
            <a:endParaRPr sz="1100"/>
          </a:p>
          <a:p>
            <a:pPr indent="0" lvl="0" marL="0" marR="0" rtl="0" algn="ctr">
              <a:spcBef>
                <a:spcPts val="0"/>
              </a:spcBef>
              <a:spcAft>
                <a:spcPts val="0"/>
              </a:spcAft>
              <a:buNone/>
            </a:pPr>
            <a:r>
              <a:rPr i="1" lang="en-GB" sz="1100">
                <a:solidFill>
                  <a:srgbClr val="FFFFFF"/>
                </a:solidFill>
                <a:latin typeface="Calibri"/>
                <a:ea typeface="Calibri"/>
                <a:cs typeface="Calibri"/>
                <a:sym typeface="Calibri"/>
              </a:rPr>
              <a:t>(END OF LOOP)</a:t>
            </a:r>
            <a:endParaRPr i="1" sz="800">
              <a:solidFill>
                <a:srgbClr val="000000"/>
              </a:solidFill>
              <a:latin typeface="Calibri"/>
              <a:ea typeface="Calibri"/>
              <a:cs typeface="Calibri"/>
              <a:sym typeface="Calibri"/>
            </a:endParaRPr>
          </a:p>
        </p:txBody>
      </p:sp>
      <p:grpSp>
        <p:nvGrpSpPr>
          <p:cNvPr id="142" name="Google Shape;142;p20"/>
          <p:cNvGrpSpPr/>
          <p:nvPr/>
        </p:nvGrpSpPr>
        <p:grpSpPr>
          <a:xfrm>
            <a:off x="2728530" y="1775613"/>
            <a:ext cx="1747370" cy="197659"/>
            <a:chOff x="2424784" y="2367484"/>
            <a:chExt cx="1041900" cy="263545"/>
          </a:xfrm>
        </p:grpSpPr>
        <p:cxnSp>
          <p:nvCxnSpPr>
            <p:cNvPr id="143" name="Google Shape;143;p20"/>
            <p:cNvCxnSpPr/>
            <p:nvPr/>
          </p:nvCxnSpPr>
          <p:spPr>
            <a:xfrm>
              <a:off x="2429108" y="2501428"/>
              <a:ext cx="0" cy="129600"/>
            </a:xfrm>
            <a:prstGeom prst="straightConnector1">
              <a:avLst/>
            </a:prstGeom>
            <a:noFill/>
            <a:ln cap="flat" cmpd="sng" w="25400">
              <a:solidFill>
                <a:srgbClr val="969696"/>
              </a:solidFill>
              <a:prstDash val="solid"/>
              <a:round/>
              <a:headEnd len="med" w="med" type="none"/>
              <a:tailEnd len="med" w="med" type="none"/>
            </a:ln>
          </p:spPr>
        </p:cxnSp>
        <p:cxnSp>
          <p:nvCxnSpPr>
            <p:cNvPr id="144" name="Google Shape;144;p20"/>
            <p:cNvCxnSpPr/>
            <p:nvPr/>
          </p:nvCxnSpPr>
          <p:spPr>
            <a:xfrm>
              <a:off x="3462446" y="2501429"/>
              <a:ext cx="0" cy="129600"/>
            </a:xfrm>
            <a:prstGeom prst="straightConnector1">
              <a:avLst/>
            </a:prstGeom>
            <a:noFill/>
            <a:ln cap="flat" cmpd="sng" w="25400">
              <a:solidFill>
                <a:srgbClr val="969696"/>
              </a:solidFill>
              <a:prstDash val="solid"/>
              <a:round/>
              <a:headEnd len="med" w="med" type="none"/>
              <a:tailEnd len="med" w="med" type="none"/>
            </a:ln>
          </p:spPr>
        </p:cxnSp>
        <p:cxnSp>
          <p:nvCxnSpPr>
            <p:cNvPr id="145" name="Google Shape;145;p20"/>
            <p:cNvCxnSpPr/>
            <p:nvPr/>
          </p:nvCxnSpPr>
          <p:spPr>
            <a:xfrm>
              <a:off x="2945777" y="2367484"/>
              <a:ext cx="0" cy="133800"/>
            </a:xfrm>
            <a:prstGeom prst="straightConnector1">
              <a:avLst/>
            </a:prstGeom>
            <a:noFill/>
            <a:ln cap="flat" cmpd="sng" w="25400">
              <a:solidFill>
                <a:srgbClr val="969696"/>
              </a:solidFill>
              <a:prstDash val="solid"/>
              <a:round/>
              <a:headEnd len="med" w="med" type="none"/>
              <a:tailEnd len="med" w="med" type="none"/>
            </a:ln>
          </p:spPr>
        </p:cxnSp>
        <p:cxnSp>
          <p:nvCxnSpPr>
            <p:cNvPr id="146" name="Google Shape;146;p20"/>
            <p:cNvCxnSpPr/>
            <p:nvPr/>
          </p:nvCxnSpPr>
          <p:spPr>
            <a:xfrm>
              <a:off x="2424784" y="2501429"/>
              <a:ext cx="1041900" cy="0"/>
            </a:xfrm>
            <a:prstGeom prst="straightConnector1">
              <a:avLst/>
            </a:prstGeom>
            <a:noFill/>
            <a:ln cap="flat" cmpd="sng" w="25400">
              <a:solidFill>
                <a:srgbClr val="969696"/>
              </a:solidFill>
              <a:prstDash val="solid"/>
              <a:round/>
              <a:headEnd len="med" w="med" type="none"/>
              <a:tailEnd len="med" w="med" type="none"/>
            </a:ln>
          </p:spPr>
        </p:cxnSp>
      </p:grpSp>
      <p:sp>
        <p:nvSpPr>
          <p:cNvPr id="147" name="Google Shape;147;p20"/>
          <p:cNvSpPr/>
          <p:nvPr/>
        </p:nvSpPr>
        <p:spPr>
          <a:xfrm>
            <a:off x="3172454" y="1579367"/>
            <a:ext cx="1040400" cy="1977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200">
                <a:solidFill>
                  <a:schemeClr val="lt1"/>
                </a:solidFill>
                <a:latin typeface="Calibri"/>
                <a:ea typeface="Calibri"/>
                <a:cs typeface="Calibri"/>
                <a:sym typeface="Calibri"/>
              </a:rPr>
              <a:t>INITIALIZATION</a:t>
            </a:r>
            <a:endParaRPr sz="1100"/>
          </a:p>
        </p:txBody>
      </p:sp>
      <p:grpSp>
        <p:nvGrpSpPr>
          <p:cNvPr id="148" name="Google Shape;148;p20"/>
          <p:cNvGrpSpPr/>
          <p:nvPr/>
        </p:nvGrpSpPr>
        <p:grpSpPr>
          <a:xfrm>
            <a:off x="4592609" y="1773416"/>
            <a:ext cx="1290185" cy="197659"/>
            <a:chOff x="2424784" y="2367484"/>
            <a:chExt cx="1041900" cy="263545"/>
          </a:xfrm>
        </p:grpSpPr>
        <p:cxnSp>
          <p:nvCxnSpPr>
            <p:cNvPr id="149" name="Google Shape;149;p20"/>
            <p:cNvCxnSpPr/>
            <p:nvPr/>
          </p:nvCxnSpPr>
          <p:spPr>
            <a:xfrm>
              <a:off x="2429108" y="2501428"/>
              <a:ext cx="0" cy="129600"/>
            </a:xfrm>
            <a:prstGeom prst="straightConnector1">
              <a:avLst/>
            </a:prstGeom>
            <a:solidFill>
              <a:srgbClr val="404853"/>
            </a:solidFill>
            <a:ln cap="flat" cmpd="sng" w="25400">
              <a:solidFill>
                <a:srgbClr val="969696"/>
              </a:solidFill>
              <a:prstDash val="solid"/>
              <a:round/>
              <a:headEnd len="med" w="med" type="none"/>
              <a:tailEnd len="med" w="med" type="none"/>
            </a:ln>
          </p:spPr>
        </p:cxnSp>
        <p:cxnSp>
          <p:nvCxnSpPr>
            <p:cNvPr id="150" name="Google Shape;150;p20"/>
            <p:cNvCxnSpPr/>
            <p:nvPr/>
          </p:nvCxnSpPr>
          <p:spPr>
            <a:xfrm>
              <a:off x="3462446" y="2501429"/>
              <a:ext cx="0" cy="129600"/>
            </a:xfrm>
            <a:prstGeom prst="straightConnector1">
              <a:avLst/>
            </a:prstGeom>
            <a:solidFill>
              <a:srgbClr val="404853"/>
            </a:solidFill>
            <a:ln cap="flat" cmpd="sng" w="25400">
              <a:solidFill>
                <a:srgbClr val="969696"/>
              </a:solidFill>
              <a:prstDash val="solid"/>
              <a:round/>
              <a:headEnd len="med" w="med" type="none"/>
              <a:tailEnd len="med" w="med" type="none"/>
            </a:ln>
          </p:spPr>
        </p:cxnSp>
        <p:cxnSp>
          <p:nvCxnSpPr>
            <p:cNvPr id="151" name="Google Shape;151;p20"/>
            <p:cNvCxnSpPr/>
            <p:nvPr/>
          </p:nvCxnSpPr>
          <p:spPr>
            <a:xfrm>
              <a:off x="2945777" y="2367484"/>
              <a:ext cx="0" cy="133800"/>
            </a:xfrm>
            <a:prstGeom prst="straightConnector1">
              <a:avLst/>
            </a:prstGeom>
            <a:solidFill>
              <a:srgbClr val="404853"/>
            </a:solidFill>
            <a:ln cap="flat" cmpd="sng" w="25400">
              <a:solidFill>
                <a:srgbClr val="969696"/>
              </a:solidFill>
              <a:prstDash val="solid"/>
              <a:round/>
              <a:headEnd len="med" w="med" type="none"/>
              <a:tailEnd len="med" w="med" type="none"/>
            </a:ln>
          </p:spPr>
        </p:cxnSp>
        <p:cxnSp>
          <p:nvCxnSpPr>
            <p:cNvPr id="152" name="Google Shape;152;p20"/>
            <p:cNvCxnSpPr/>
            <p:nvPr/>
          </p:nvCxnSpPr>
          <p:spPr>
            <a:xfrm>
              <a:off x="2424784" y="2501429"/>
              <a:ext cx="1041900" cy="0"/>
            </a:xfrm>
            <a:prstGeom prst="straightConnector1">
              <a:avLst/>
            </a:prstGeom>
            <a:solidFill>
              <a:srgbClr val="404853"/>
            </a:solidFill>
            <a:ln cap="flat" cmpd="sng" w="25400">
              <a:solidFill>
                <a:srgbClr val="969696"/>
              </a:solidFill>
              <a:prstDash val="solid"/>
              <a:round/>
              <a:headEnd len="med" w="med" type="none"/>
              <a:tailEnd len="med" w="med" type="none"/>
            </a:ln>
          </p:spPr>
        </p:cxnSp>
      </p:grpSp>
      <p:sp>
        <p:nvSpPr>
          <p:cNvPr id="153" name="Google Shape;153;p20"/>
          <p:cNvSpPr/>
          <p:nvPr/>
        </p:nvSpPr>
        <p:spPr>
          <a:xfrm>
            <a:off x="4823049" y="1575429"/>
            <a:ext cx="828900" cy="1977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200">
                <a:solidFill>
                  <a:schemeClr val="lt1"/>
                </a:solidFill>
                <a:latin typeface="Calibri"/>
                <a:ea typeface="Calibri"/>
                <a:cs typeface="Calibri"/>
                <a:sym typeface="Calibri"/>
              </a:rPr>
              <a:t>CONDITION</a:t>
            </a:r>
            <a:endParaRPr sz="1100"/>
          </a:p>
        </p:txBody>
      </p:sp>
      <p:grpSp>
        <p:nvGrpSpPr>
          <p:cNvPr id="154" name="Google Shape;154;p20"/>
          <p:cNvGrpSpPr/>
          <p:nvPr/>
        </p:nvGrpSpPr>
        <p:grpSpPr>
          <a:xfrm>
            <a:off x="6053393" y="1763560"/>
            <a:ext cx="762150" cy="197659"/>
            <a:chOff x="2424784" y="2367484"/>
            <a:chExt cx="1041900" cy="263545"/>
          </a:xfrm>
        </p:grpSpPr>
        <p:cxnSp>
          <p:nvCxnSpPr>
            <p:cNvPr id="155" name="Google Shape;155;p20"/>
            <p:cNvCxnSpPr/>
            <p:nvPr/>
          </p:nvCxnSpPr>
          <p:spPr>
            <a:xfrm>
              <a:off x="2429108" y="2501428"/>
              <a:ext cx="0" cy="129600"/>
            </a:xfrm>
            <a:prstGeom prst="straightConnector1">
              <a:avLst/>
            </a:prstGeom>
            <a:solidFill>
              <a:srgbClr val="404853"/>
            </a:solidFill>
            <a:ln cap="flat" cmpd="sng" w="25400">
              <a:solidFill>
                <a:srgbClr val="969696"/>
              </a:solidFill>
              <a:prstDash val="solid"/>
              <a:round/>
              <a:headEnd len="med" w="med" type="none"/>
              <a:tailEnd len="med" w="med" type="none"/>
            </a:ln>
          </p:spPr>
        </p:cxnSp>
        <p:cxnSp>
          <p:nvCxnSpPr>
            <p:cNvPr id="156" name="Google Shape;156;p20"/>
            <p:cNvCxnSpPr/>
            <p:nvPr/>
          </p:nvCxnSpPr>
          <p:spPr>
            <a:xfrm>
              <a:off x="3462446" y="2501429"/>
              <a:ext cx="0" cy="129600"/>
            </a:xfrm>
            <a:prstGeom prst="straightConnector1">
              <a:avLst/>
            </a:prstGeom>
            <a:solidFill>
              <a:srgbClr val="404853"/>
            </a:solidFill>
            <a:ln cap="flat" cmpd="sng" w="25400">
              <a:solidFill>
                <a:srgbClr val="969696"/>
              </a:solidFill>
              <a:prstDash val="solid"/>
              <a:round/>
              <a:headEnd len="med" w="med" type="none"/>
              <a:tailEnd len="med" w="med" type="none"/>
            </a:ln>
          </p:spPr>
        </p:cxnSp>
        <p:cxnSp>
          <p:nvCxnSpPr>
            <p:cNvPr id="157" name="Google Shape;157;p20"/>
            <p:cNvCxnSpPr/>
            <p:nvPr/>
          </p:nvCxnSpPr>
          <p:spPr>
            <a:xfrm>
              <a:off x="2945777" y="2367484"/>
              <a:ext cx="0" cy="133800"/>
            </a:xfrm>
            <a:prstGeom prst="straightConnector1">
              <a:avLst/>
            </a:prstGeom>
            <a:solidFill>
              <a:srgbClr val="404853"/>
            </a:solidFill>
            <a:ln cap="flat" cmpd="sng" w="25400">
              <a:solidFill>
                <a:srgbClr val="969696"/>
              </a:solidFill>
              <a:prstDash val="solid"/>
              <a:round/>
              <a:headEnd len="med" w="med" type="none"/>
              <a:tailEnd len="med" w="med" type="none"/>
            </a:ln>
          </p:spPr>
        </p:cxnSp>
        <p:cxnSp>
          <p:nvCxnSpPr>
            <p:cNvPr id="158" name="Google Shape;158;p20"/>
            <p:cNvCxnSpPr/>
            <p:nvPr/>
          </p:nvCxnSpPr>
          <p:spPr>
            <a:xfrm>
              <a:off x="2424784" y="2501429"/>
              <a:ext cx="1041900" cy="0"/>
            </a:xfrm>
            <a:prstGeom prst="straightConnector1">
              <a:avLst/>
            </a:prstGeom>
            <a:solidFill>
              <a:srgbClr val="404853"/>
            </a:solidFill>
            <a:ln cap="flat" cmpd="sng" w="25400">
              <a:solidFill>
                <a:srgbClr val="969696"/>
              </a:solidFill>
              <a:prstDash val="solid"/>
              <a:round/>
              <a:headEnd len="med" w="med" type="none"/>
              <a:tailEnd len="med" w="med" type="none"/>
            </a:ln>
          </p:spPr>
        </p:cxnSp>
      </p:grpSp>
      <p:sp>
        <p:nvSpPr>
          <p:cNvPr id="159" name="Google Shape;159;p20"/>
          <p:cNvSpPr/>
          <p:nvPr/>
        </p:nvSpPr>
        <p:spPr>
          <a:xfrm>
            <a:off x="5953225" y="1441270"/>
            <a:ext cx="898200" cy="332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200">
                <a:solidFill>
                  <a:schemeClr val="lt1"/>
                </a:solidFill>
                <a:latin typeface="Calibri"/>
                <a:ea typeface="Calibri"/>
                <a:cs typeface="Calibri"/>
                <a:sym typeface="Calibri"/>
              </a:rPr>
              <a:t>INCREMENT/UPDATE</a:t>
            </a:r>
            <a:endParaRPr sz="1100"/>
          </a:p>
        </p:txBody>
      </p:sp>
      <p:sp>
        <p:nvSpPr>
          <p:cNvPr id="160" name="Google Shape;160;p20"/>
          <p:cNvSpPr txBox="1"/>
          <p:nvPr/>
        </p:nvSpPr>
        <p:spPr>
          <a:xfrm>
            <a:off x="1662677" y="779100"/>
            <a:ext cx="4471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GB" sz="1400">
                <a:solidFill>
                  <a:srgbClr val="00B498"/>
                </a:solidFill>
                <a:latin typeface="Calibri"/>
                <a:ea typeface="Calibri"/>
                <a:cs typeface="Calibri"/>
                <a:sym typeface="Calibri"/>
              </a:rPr>
              <a:t>Example: Display the word "Practice: x" using </a:t>
            </a:r>
            <a:r>
              <a:rPr b="1" i="1" lang="en-GB" sz="1400">
                <a:solidFill>
                  <a:srgbClr val="FB6F7A"/>
                </a:solidFill>
                <a:latin typeface="Calibri"/>
                <a:ea typeface="Calibri"/>
                <a:cs typeface="Calibri"/>
                <a:sym typeface="Calibri"/>
              </a:rPr>
              <a:t>for loop</a:t>
            </a:r>
            <a:endParaRPr sz="1100"/>
          </a:p>
        </p:txBody>
      </p:sp>
      <p:sp>
        <p:nvSpPr>
          <p:cNvPr id="161" name="Google Shape;161;p20"/>
          <p:cNvSpPr txBox="1"/>
          <p:nvPr/>
        </p:nvSpPr>
        <p:spPr>
          <a:xfrm>
            <a:off x="7824195" y="1716389"/>
            <a:ext cx="1320000" cy="2654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GB" sz="1100">
                <a:solidFill>
                  <a:srgbClr val="FEE599"/>
                </a:solidFill>
                <a:latin typeface="Calibri"/>
                <a:ea typeface="Calibri"/>
                <a:cs typeface="Calibri"/>
                <a:sym typeface="Calibri"/>
              </a:rPr>
              <a:t>Output</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0</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1</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2</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3</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4</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5</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6</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7</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8</a:t>
            </a:r>
            <a:endParaRPr sz="1100"/>
          </a:p>
          <a:p>
            <a:pPr indent="0" lvl="0" marL="0" marR="0" rtl="0" algn="l">
              <a:spcBef>
                <a:spcPts val="0"/>
              </a:spcBef>
              <a:spcAft>
                <a:spcPts val="0"/>
              </a:spcAft>
              <a:buNone/>
            </a:pPr>
            <a:r>
              <a:rPr lang="en-GB" sz="1100">
                <a:solidFill>
                  <a:schemeClr val="lt1"/>
                </a:solidFill>
                <a:latin typeface="Calibri"/>
                <a:ea typeface="Calibri"/>
                <a:cs typeface="Calibri"/>
                <a:sym typeface="Calibri"/>
              </a:rPr>
              <a:t>Practice: 9</a:t>
            </a:r>
            <a:endParaRPr sz="1100"/>
          </a:p>
          <a:p>
            <a:pPr indent="0" lvl="0" marL="0" marR="0" rtl="0" algn="l">
              <a:spcBef>
                <a:spcPts val="0"/>
              </a:spcBef>
              <a:spcAft>
                <a:spcPts val="0"/>
              </a:spcAft>
              <a:buNone/>
            </a:pPr>
            <a:r>
              <a:rPr b="1" lang="en-GB" sz="1100">
                <a:solidFill>
                  <a:schemeClr val="lt1"/>
                </a:solidFill>
                <a:latin typeface="Calibri"/>
                <a:ea typeface="Calibri"/>
                <a:cs typeface="Calibri"/>
                <a:sym typeface="Calibri"/>
              </a:rPr>
              <a:t>Loop stops because</a:t>
            </a:r>
            <a:endParaRPr sz="1100"/>
          </a:p>
          <a:p>
            <a:pPr indent="0" lvl="0" marL="0" marR="0" rtl="0" algn="l">
              <a:spcBef>
                <a:spcPts val="0"/>
              </a:spcBef>
              <a:spcAft>
                <a:spcPts val="0"/>
              </a:spcAft>
              <a:buNone/>
            </a:pPr>
            <a:r>
              <a:rPr b="1" lang="en-GB" sz="1100">
                <a:solidFill>
                  <a:schemeClr val="lt1"/>
                </a:solidFill>
                <a:latin typeface="Calibri"/>
                <a:ea typeface="Calibri"/>
                <a:cs typeface="Calibri"/>
                <a:sym typeface="Calibri"/>
              </a:rPr>
              <a:t>i &lt; 10</a:t>
            </a:r>
            <a:endParaRPr sz="1100"/>
          </a:p>
          <a:p>
            <a:pPr indent="0" lvl="0" marL="0" marR="0" rtl="0" algn="l">
              <a:spcBef>
                <a:spcPts val="0"/>
              </a:spcBef>
              <a:spcAft>
                <a:spcPts val="0"/>
              </a:spcAft>
              <a:buNone/>
            </a:pPr>
            <a:r>
              <a:rPr lang="en-GB" sz="1100">
                <a:solidFill>
                  <a:srgbClr val="FB6F7A"/>
                </a:solidFill>
                <a:latin typeface="Calibri"/>
                <a:ea typeface="Calibri"/>
                <a:cs typeface="Calibri"/>
                <a:sym typeface="Calibri"/>
              </a:rPr>
              <a:t>Q. How do we loop 10 times and get number 10?</a:t>
            </a:r>
            <a:endParaRPr sz="1100"/>
          </a:p>
        </p:txBody>
      </p:sp>
      <p:sp>
        <p:nvSpPr>
          <p:cNvPr id="162" name="Google Shape;162;p2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3B41C9"/>
                </a:solidFill>
                <a:latin typeface="Montserrat"/>
                <a:ea typeface="Montserrat"/>
                <a:cs typeface="Montserrat"/>
                <a:sym typeface="Montserrat"/>
              </a:rPr>
              <a:t>Important!</a:t>
            </a:r>
            <a:endParaRPr b="1">
              <a:solidFill>
                <a:srgbClr val="3B41C9"/>
              </a:solidFill>
              <a:latin typeface="Montserrat"/>
              <a:ea typeface="Montserrat"/>
              <a:cs typeface="Montserrat"/>
              <a:sym typeface="Montserrat"/>
            </a:endParaRPr>
          </a:p>
        </p:txBody>
      </p:sp>
      <p:sp>
        <p:nvSpPr>
          <p:cNvPr id="905" name="Google Shape;905;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As a programmer, you must always know the purpose and origin of every variable you define in a program.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4853"/>
        </a:solidFill>
      </p:bgPr>
    </p:bg>
    <p:spTree>
      <p:nvGrpSpPr>
        <p:cNvPr id="166" name="Shape 166"/>
        <p:cNvGrpSpPr/>
        <p:nvPr/>
      </p:nvGrpSpPr>
      <p:grpSpPr>
        <a:xfrm>
          <a:off x="0" y="0"/>
          <a:ext cx="0" cy="0"/>
          <a:chOff x="0" y="0"/>
          <a:chExt cx="0" cy="0"/>
        </a:xfrm>
      </p:grpSpPr>
      <p:sp>
        <p:nvSpPr>
          <p:cNvPr id="167" name="Google Shape;167;p21"/>
          <p:cNvSpPr txBox="1"/>
          <p:nvPr/>
        </p:nvSpPr>
        <p:spPr>
          <a:xfrm>
            <a:off x="465825" y="905775"/>
            <a:ext cx="22482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500">
                <a:solidFill>
                  <a:srgbClr val="00B498"/>
                </a:solidFill>
                <a:latin typeface="Calibri"/>
                <a:ea typeface="Calibri"/>
                <a:cs typeface="Calibri"/>
                <a:sym typeface="Calibri"/>
              </a:rPr>
              <a:t>INITIALISATION (Begin)</a:t>
            </a:r>
            <a:endParaRPr sz="1100"/>
          </a:p>
        </p:txBody>
      </p:sp>
      <p:sp>
        <p:nvSpPr>
          <p:cNvPr id="168" name="Google Shape;168;p21"/>
          <p:cNvSpPr txBox="1"/>
          <p:nvPr/>
        </p:nvSpPr>
        <p:spPr>
          <a:xfrm>
            <a:off x="464976" y="1952332"/>
            <a:ext cx="2446800" cy="531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3000">
                <a:solidFill>
                  <a:srgbClr val="C38DE5"/>
                </a:solidFill>
                <a:latin typeface="Courier"/>
                <a:ea typeface="Courier"/>
                <a:cs typeface="Courier"/>
                <a:sym typeface="Courier"/>
              </a:rPr>
              <a:t>let </a:t>
            </a:r>
            <a:r>
              <a:rPr lang="en-GB" sz="3000">
                <a:solidFill>
                  <a:schemeClr val="lt1"/>
                </a:solidFill>
                <a:latin typeface="Courier"/>
                <a:ea typeface="Courier"/>
                <a:cs typeface="Courier"/>
                <a:sym typeface="Courier"/>
              </a:rPr>
              <a:t>i </a:t>
            </a:r>
            <a:r>
              <a:rPr lang="en-GB" sz="3000">
                <a:solidFill>
                  <a:srgbClr val="88FFFA"/>
                </a:solidFill>
                <a:latin typeface="Courier"/>
                <a:ea typeface="Courier"/>
                <a:cs typeface="Courier"/>
                <a:sym typeface="Courier"/>
              </a:rPr>
              <a:t>=</a:t>
            </a:r>
            <a:r>
              <a:rPr lang="en-GB" sz="3000">
                <a:solidFill>
                  <a:schemeClr val="lt1"/>
                </a:solidFill>
                <a:latin typeface="Courier"/>
                <a:ea typeface="Courier"/>
                <a:cs typeface="Courier"/>
                <a:sym typeface="Courier"/>
              </a:rPr>
              <a:t> </a:t>
            </a:r>
            <a:r>
              <a:rPr lang="en-GB" sz="3000">
                <a:solidFill>
                  <a:srgbClr val="FFB62B"/>
                </a:solidFill>
                <a:latin typeface="Courier"/>
                <a:ea typeface="Courier"/>
                <a:cs typeface="Courier"/>
                <a:sym typeface="Courier"/>
              </a:rPr>
              <a:t>0;</a:t>
            </a:r>
            <a:endParaRPr sz="3000">
              <a:solidFill>
                <a:schemeClr val="lt1"/>
              </a:solidFill>
              <a:latin typeface="Calibri"/>
              <a:ea typeface="Calibri"/>
              <a:cs typeface="Calibri"/>
              <a:sym typeface="Calibri"/>
            </a:endParaRPr>
          </a:p>
        </p:txBody>
      </p:sp>
      <p:sp>
        <p:nvSpPr>
          <p:cNvPr id="169" name="Google Shape;169;p21"/>
          <p:cNvSpPr txBox="1"/>
          <p:nvPr/>
        </p:nvSpPr>
        <p:spPr>
          <a:xfrm>
            <a:off x="465826" y="1260052"/>
            <a:ext cx="23283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lt1"/>
                </a:solidFill>
                <a:latin typeface="Calibri"/>
                <a:ea typeface="Calibri"/>
                <a:cs typeface="Calibri"/>
                <a:sym typeface="Calibri"/>
              </a:rPr>
              <a:t>Create a variable and set it to 0</a:t>
            </a:r>
            <a:endParaRPr sz="1100"/>
          </a:p>
          <a:p>
            <a:pPr indent="0" lvl="0" marL="0" marR="0" rtl="0" algn="l">
              <a:spcBef>
                <a:spcPts val="0"/>
              </a:spcBef>
              <a:spcAft>
                <a:spcPts val="0"/>
              </a:spcAft>
              <a:buNone/>
            </a:pPr>
            <a:r>
              <a:rPr lang="en-GB" sz="1400">
                <a:solidFill>
                  <a:schemeClr val="lt1"/>
                </a:solidFill>
                <a:latin typeface="Calibri"/>
                <a:ea typeface="Calibri"/>
                <a:cs typeface="Calibri"/>
                <a:sym typeface="Calibri"/>
              </a:rPr>
              <a:t>Acts as a counter</a:t>
            </a:r>
            <a:endParaRPr sz="1100"/>
          </a:p>
        </p:txBody>
      </p:sp>
      <p:sp>
        <p:nvSpPr>
          <p:cNvPr id="170" name="Google Shape;170;p21"/>
          <p:cNvSpPr txBox="1"/>
          <p:nvPr/>
        </p:nvSpPr>
        <p:spPr>
          <a:xfrm>
            <a:off x="464976" y="2626742"/>
            <a:ext cx="23292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lt1"/>
                </a:solidFill>
                <a:latin typeface="Calibri"/>
                <a:ea typeface="Calibri"/>
                <a:cs typeface="Calibri"/>
                <a:sym typeface="Calibri"/>
              </a:rPr>
              <a:t>Variable is only created the </a:t>
            </a:r>
            <a:r>
              <a:rPr b="1" lang="en-GB" sz="1400">
                <a:solidFill>
                  <a:srgbClr val="00B498"/>
                </a:solidFill>
                <a:latin typeface="Calibri"/>
                <a:ea typeface="Calibri"/>
                <a:cs typeface="Calibri"/>
                <a:sym typeface="Calibri"/>
              </a:rPr>
              <a:t>first time</a:t>
            </a:r>
            <a:r>
              <a:rPr lang="en-GB" sz="1400">
                <a:solidFill>
                  <a:schemeClr val="lt1"/>
                </a:solidFill>
                <a:latin typeface="Calibri"/>
                <a:ea typeface="Calibri"/>
                <a:cs typeface="Calibri"/>
                <a:sym typeface="Calibri"/>
              </a:rPr>
              <a:t> the loop is run.</a:t>
            </a:r>
            <a:endParaRPr sz="1100"/>
          </a:p>
        </p:txBody>
      </p:sp>
      <p:sp>
        <p:nvSpPr>
          <p:cNvPr id="171" name="Google Shape;171;p21"/>
          <p:cNvSpPr txBox="1"/>
          <p:nvPr/>
        </p:nvSpPr>
        <p:spPr>
          <a:xfrm>
            <a:off x="3336265" y="905774"/>
            <a:ext cx="10713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500">
                <a:solidFill>
                  <a:srgbClr val="00B498"/>
                </a:solidFill>
                <a:latin typeface="Calibri"/>
                <a:ea typeface="Calibri"/>
                <a:cs typeface="Calibri"/>
                <a:sym typeface="Calibri"/>
              </a:rPr>
              <a:t>CONDITION</a:t>
            </a:r>
            <a:endParaRPr sz="1100"/>
          </a:p>
        </p:txBody>
      </p:sp>
      <p:sp>
        <p:nvSpPr>
          <p:cNvPr id="172" name="Google Shape;172;p21"/>
          <p:cNvSpPr txBox="1"/>
          <p:nvPr/>
        </p:nvSpPr>
        <p:spPr>
          <a:xfrm>
            <a:off x="3622818" y="1953810"/>
            <a:ext cx="1754400" cy="531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3000">
                <a:solidFill>
                  <a:schemeClr val="lt1"/>
                </a:solidFill>
                <a:latin typeface="Courier"/>
                <a:ea typeface="Courier"/>
                <a:cs typeface="Courier"/>
                <a:sym typeface="Courier"/>
              </a:rPr>
              <a:t>i </a:t>
            </a:r>
            <a:r>
              <a:rPr lang="en-GB" sz="3000">
                <a:solidFill>
                  <a:srgbClr val="88FFFA"/>
                </a:solidFill>
                <a:latin typeface="Courier"/>
                <a:ea typeface="Courier"/>
                <a:cs typeface="Courier"/>
                <a:sym typeface="Courier"/>
              </a:rPr>
              <a:t>&lt;</a:t>
            </a:r>
            <a:r>
              <a:rPr lang="en-GB" sz="3000">
                <a:solidFill>
                  <a:schemeClr val="lt1"/>
                </a:solidFill>
                <a:latin typeface="Courier"/>
                <a:ea typeface="Courier"/>
                <a:cs typeface="Courier"/>
                <a:sym typeface="Courier"/>
              </a:rPr>
              <a:t> </a:t>
            </a:r>
            <a:r>
              <a:rPr lang="en-GB" sz="3000">
                <a:solidFill>
                  <a:srgbClr val="FFB62B"/>
                </a:solidFill>
                <a:latin typeface="Courier"/>
                <a:ea typeface="Courier"/>
                <a:cs typeface="Courier"/>
                <a:sym typeface="Courier"/>
              </a:rPr>
              <a:t>10</a:t>
            </a:r>
            <a:r>
              <a:rPr lang="en-GB" sz="3000">
                <a:solidFill>
                  <a:schemeClr val="lt1"/>
                </a:solidFill>
                <a:latin typeface="Courier"/>
                <a:ea typeface="Courier"/>
                <a:cs typeface="Courier"/>
                <a:sym typeface="Courier"/>
              </a:rPr>
              <a:t>;</a:t>
            </a:r>
            <a:endParaRPr sz="3000">
              <a:solidFill>
                <a:schemeClr val="lt1"/>
              </a:solidFill>
              <a:latin typeface="Calibri"/>
              <a:ea typeface="Calibri"/>
              <a:cs typeface="Calibri"/>
              <a:sym typeface="Calibri"/>
            </a:endParaRPr>
          </a:p>
        </p:txBody>
      </p:sp>
      <p:sp>
        <p:nvSpPr>
          <p:cNvPr id="173" name="Google Shape;173;p21"/>
          <p:cNvSpPr txBox="1"/>
          <p:nvPr/>
        </p:nvSpPr>
        <p:spPr>
          <a:xfrm>
            <a:off x="3336265" y="1255733"/>
            <a:ext cx="27453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lt1"/>
                </a:solidFill>
                <a:latin typeface="Calibri"/>
                <a:ea typeface="Calibri"/>
                <a:cs typeface="Calibri"/>
                <a:sym typeface="Calibri"/>
              </a:rPr>
              <a:t>Loop continues to run until the counter reaches a specific number</a:t>
            </a:r>
            <a:endParaRPr sz="1100"/>
          </a:p>
        </p:txBody>
      </p:sp>
      <p:sp>
        <p:nvSpPr>
          <p:cNvPr id="174" name="Google Shape;174;p21"/>
          <p:cNvSpPr txBox="1"/>
          <p:nvPr/>
        </p:nvSpPr>
        <p:spPr>
          <a:xfrm>
            <a:off x="3335416" y="2626742"/>
            <a:ext cx="2329200" cy="9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lt1"/>
                </a:solidFill>
                <a:latin typeface="Calibri"/>
                <a:ea typeface="Calibri"/>
                <a:cs typeface="Calibri"/>
                <a:sym typeface="Calibri"/>
              </a:rPr>
              <a:t>The value of i was initially set to 0, so in this case the loop will run 10 times before stopping.</a:t>
            </a:r>
            <a:endParaRPr sz="1100"/>
          </a:p>
        </p:txBody>
      </p:sp>
      <p:sp>
        <p:nvSpPr>
          <p:cNvPr id="175" name="Google Shape;175;p21"/>
          <p:cNvSpPr txBox="1"/>
          <p:nvPr/>
        </p:nvSpPr>
        <p:spPr>
          <a:xfrm>
            <a:off x="6518500" y="905775"/>
            <a:ext cx="24468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500">
                <a:solidFill>
                  <a:srgbClr val="00B498"/>
                </a:solidFill>
                <a:latin typeface="Calibri"/>
                <a:ea typeface="Calibri"/>
                <a:cs typeface="Calibri"/>
                <a:sym typeface="Calibri"/>
              </a:rPr>
              <a:t>INCREMENT / UPDATE (Step)</a:t>
            </a:r>
            <a:endParaRPr sz="1100"/>
          </a:p>
        </p:txBody>
      </p:sp>
      <p:sp>
        <p:nvSpPr>
          <p:cNvPr id="176" name="Google Shape;176;p21"/>
          <p:cNvSpPr txBox="1"/>
          <p:nvPr/>
        </p:nvSpPr>
        <p:spPr>
          <a:xfrm>
            <a:off x="6950809" y="2003592"/>
            <a:ext cx="831000" cy="531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3000">
                <a:solidFill>
                  <a:schemeClr val="lt1"/>
                </a:solidFill>
                <a:latin typeface="Courier"/>
                <a:ea typeface="Courier"/>
                <a:cs typeface="Courier"/>
                <a:sym typeface="Courier"/>
              </a:rPr>
              <a:t>i</a:t>
            </a:r>
            <a:r>
              <a:rPr lang="en-GB" sz="3000">
                <a:solidFill>
                  <a:srgbClr val="88FFFA"/>
                </a:solidFill>
                <a:latin typeface="Courier"/>
                <a:ea typeface="Courier"/>
                <a:cs typeface="Courier"/>
                <a:sym typeface="Courier"/>
              </a:rPr>
              <a:t>++</a:t>
            </a:r>
            <a:endParaRPr sz="3000">
              <a:solidFill>
                <a:schemeClr val="lt1"/>
              </a:solidFill>
              <a:latin typeface="Calibri"/>
              <a:ea typeface="Calibri"/>
              <a:cs typeface="Calibri"/>
              <a:sym typeface="Calibri"/>
            </a:endParaRPr>
          </a:p>
        </p:txBody>
      </p:sp>
      <p:sp>
        <p:nvSpPr>
          <p:cNvPr id="177" name="Google Shape;177;p21"/>
          <p:cNvSpPr txBox="1"/>
          <p:nvPr/>
        </p:nvSpPr>
        <p:spPr>
          <a:xfrm>
            <a:off x="6518496" y="1275007"/>
            <a:ext cx="2328300" cy="6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lt1"/>
                </a:solidFill>
                <a:latin typeface="Calibri"/>
                <a:ea typeface="Calibri"/>
                <a:cs typeface="Calibri"/>
                <a:sym typeface="Calibri"/>
              </a:rPr>
              <a:t>Every time the loop has run the statements in the curly braces, it adds </a:t>
            </a:r>
            <a:r>
              <a:rPr b="1" lang="en-GB" sz="1400">
                <a:solidFill>
                  <a:schemeClr val="lt1"/>
                </a:solidFill>
                <a:latin typeface="Calibri"/>
                <a:ea typeface="Calibri"/>
                <a:cs typeface="Calibri"/>
                <a:sym typeface="Calibri"/>
              </a:rPr>
              <a:t>one to the counter</a:t>
            </a:r>
            <a:endParaRPr sz="1100"/>
          </a:p>
        </p:txBody>
      </p:sp>
      <p:sp>
        <p:nvSpPr>
          <p:cNvPr id="178" name="Google Shape;178;p21"/>
          <p:cNvSpPr txBox="1"/>
          <p:nvPr/>
        </p:nvSpPr>
        <p:spPr>
          <a:xfrm>
            <a:off x="6517650" y="2626750"/>
            <a:ext cx="2329200" cy="2021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lt1"/>
                </a:solidFill>
                <a:latin typeface="Calibri"/>
                <a:ea typeface="Calibri"/>
                <a:cs typeface="Calibri"/>
                <a:sym typeface="Calibri"/>
              </a:rPr>
              <a:t>One is added to the counter using the increment (++) operator.</a:t>
            </a:r>
            <a:endParaRPr sz="1100"/>
          </a:p>
          <a:p>
            <a:pPr indent="0" lvl="0" marL="0" marR="0" rtl="0" algn="l">
              <a:spcBef>
                <a:spcPts val="0"/>
              </a:spcBef>
              <a:spcAft>
                <a:spcPts val="0"/>
              </a:spcAft>
              <a:buNone/>
            </a:pPr>
            <a:r>
              <a:t/>
            </a:r>
            <a:endParaRPr sz="1400">
              <a:solidFill>
                <a:schemeClr val="lt1"/>
              </a:solidFill>
              <a:latin typeface="Calibri"/>
              <a:ea typeface="Calibri"/>
              <a:cs typeface="Calibri"/>
              <a:sym typeface="Calibri"/>
            </a:endParaRPr>
          </a:p>
          <a:p>
            <a:pPr indent="0" lvl="0" marL="0" marR="0" rtl="0" algn="l">
              <a:spcBef>
                <a:spcPts val="0"/>
              </a:spcBef>
              <a:spcAft>
                <a:spcPts val="0"/>
              </a:spcAft>
              <a:buNone/>
            </a:pPr>
            <a:r>
              <a:rPr lang="en-GB" sz="1400">
                <a:solidFill>
                  <a:schemeClr val="lt1"/>
                </a:solidFill>
                <a:latin typeface="Calibri"/>
                <a:ea typeface="Calibri"/>
                <a:cs typeface="Calibri"/>
                <a:sym typeface="Calibri"/>
              </a:rPr>
              <a:t>It is also possible for loops to count downwards using the decrement operator (--)</a:t>
            </a:r>
            <a:endParaRPr sz="1400">
              <a:solidFill>
                <a:schemeClr val="lt1"/>
              </a:solidFill>
              <a:latin typeface="Calibri"/>
              <a:ea typeface="Calibri"/>
              <a:cs typeface="Calibri"/>
              <a:sym typeface="Calibri"/>
            </a:endParaRPr>
          </a:p>
          <a:p>
            <a:pPr indent="0" lvl="0" marL="0" marR="0" rtl="0" algn="l">
              <a:spcBef>
                <a:spcPts val="0"/>
              </a:spcBef>
              <a:spcAft>
                <a:spcPts val="0"/>
              </a:spcAft>
              <a:buNone/>
            </a:pPr>
            <a:r>
              <a:rPr lang="en-GB">
                <a:solidFill>
                  <a:schemeClr val="lt1"/>
                </a:solidFill>
                <a:latin typeface="Calibri"/>
                <a:ea typeface="Calibri"/>
                <a:cs typeface="Calibri"/>
                <a:sym typeface="Calibri"/>
              </a:rPr>
              <a:t>Runs </a:t>
            </a:r>
            <a:r>
              <a:rPr b="1" lang="en-GB">
                <a:solidFill>
                  <a:srgbClr val="00B498"/>
                </a:solidFill>
                <a:latin typeface="Calibri"/>
                <a:ea typeface="Calibri"/>
                <a:cs typeface="Calibri"/>
                <a:sym typeface="Calibri"/>
              </a:rPr>
              <a:t>AFTER</a:t>
            </a:r>
            <a:r>
              <a:rPr lang="en-GB">
                <a:solidFill>
                  <a:schemeClr val="lt1"/>
                </a:solidFill>
                <a:latin typeface="Calibri"/>
                <a:ea typeface="Calibri"/>
                <a:cs typeface="Calibri"/>
                <a:sym typeface="Calibri"/>
              </a:rPr>
              <a:t> the block of code is executed</a:t>
            </a:r>
            <a:endParaRPr>
              <a:solidFill>
                <a:schemeClr val="lt1"/>
              </a:solidFill>
              <a:latin typeface="Calibri"/>
              <a:ea typeface="Calibri"/>
              <a:cs typeface="Calibri"/>
              <a:sym typeface="Calibri"/>
            </a:endParaRPr>
          </a:p>
        </p:txBody>
      </p:sp>
      <p:sp>
        <p:nvSpPr>
          <p:cNvPr id="179" name="Google Shape;179;p21"/>
          <p:cNvSpPr txBox="1"/>
          <p:nvPr>
            <p:ph type="title"/>
          </p:nvPr>
        </p:nvSpPr>
        <p:spPr>
          <a:xfrm>
            <a:off x="0" y="3993432"/>
            <a:ext cx="4476000" cy="1161600"/>
          </a:xfrm>
          <a:prstGeom prst="rect">
            <a:avLst/>
          </a:prstGeom>
          <a:solidFill>
            <a:srgbClr val="595959"/>
          </a:solidFill>
          <a:ln>
            <a:noFill/>
          </a:ln>
        </p:spPr>
        <p:txBody>
          <a:bodyPr anchorCtr="0" anchor="ctr" bIns="669725" lIns="669725" spcFirstLastPara="1" rIns="669725" wrap="square" tIns="669725">
            <a:normAutofit fontScale="90000"/>
          </a:bodyPr>
          <a:lstStyle/>
          <a:p>
            <a:pPr indent="0" lvl="0" marL="0" rtl="0" algn="l">
              <a:lnSpc>
                <a:spcPct val="90000"/>
              </a:lnSpc>
              <a:spcBef>
                <a:spcPts val="0"/>
              </a:spcBef>
              <a:spcAft>
                <a:spcPts val="0"/>
              </a:spcAft>
              <a:buClr>
                <a:srgbClr val="C38DE5"/>
              </a:buClr>
              <a:buSzPct val="100000"/>
              <a:buFont typeface="Courier"/>
              <a:buNone/>
            </a:pPr>
            <a:r>
              <a:rPr lang="en-GB" sz="1200">
                <a:solidFill>
                  <a:srgbClr val="C38DE5"/>
                </a:solidFill>
                <a:latin typeface="Courier"/>
                <a:ea typeface="Courier"/>
                <a:cs typeface="Courier"/>
                <a:sym typeface="Courier"/>
              </a:rPr>
              <a:t>for</a:t>
            </a:r>
            <a:r>
              <a:rPr lang="en-GB" sz="1200">
                <a:solidFill>
                  <a:schemeClr val="lt1"/>
                </a:solidFill>
                <a:latin typeface="Courier"/>
                <a:ea typeface="Courier"/>
                <a:cs typeface="Courier"/>
                <a:sym typeface="Courier"/>
              </a:rPr>
              <a:t> (</a:t>
            </a:r>
            <a:r>
              <a:rPr lang="en-GB" sz="1200">
                <a:solidFill>
                  <a:srgbClr val="C38DE5"/>
                </a:solidFill>
                <a:latin typeface="Courier"/>
                <a:ea typeface="Courier"/>
                <a:cs typeface="Courier"/>
                <a:sym typeface="Courier"/>
              </a:rPr>
              <a:t>let </a:t>
            </a:r>
            <a:r>
              <a:rPr lang="en-GB" sz="1200">
                <a:solidFill>
                  <a:schemeClr val="lt1"/>
                </a:solidFill>
                <a:latin typeface="Courier"/>
                <a:ea typeface="Courier"/>
                <a:cs typeface="Courier"/>
                <a:sym typeface="Courier"/>
              </a:rPr>
              <a:t>i </a:t>
            </a:r>
            <a:r>
              <a:rPr lang="en-GB" sz="1200">
                <a:solidFill>
                  <a:srgbClr val="88FFFA"/>
                </a:solidFill>
                <a:latin typeface="Courier"/>
                <a:ea typeface="Courier"/>
                <a:cs typeface="Courier"/>
                <a:sym typeface="Courier"/>
              </a:rPr>
              <a:t>=</a:t>
            </a:r>
            <a:r>
              <a:rPr lang="en-GB" sz="1200">
                <a:solidFill>
                  <a:schemeClr val="lt1"/>
                </a:solidFill>
                <a:latin typeface="Courier"/>
                <a:ea typeface="Courier"/>
                <a:cs typeface="Courier"/>
                <a:sym typeface="Courier"/>
              </a:rPr>
              <a:t> </a:t>
            </a:r>
            <a:r>
              <a:rPr lang="en-GB" sz="1200">
                <a:solidFill>
                  <a:srgbClr val="FFB62B"/>
                </a:solidFill>
                <a:latin typeface="Courier"/>
                <a:ea typeface="Courier"/>
                <a:cs typeface="Courier"/>
                <a:sym typeface="Courier"/>
              </a:rPr>
              <a:t>0</a:t>
            </a:r>
            <a:r>
              <a:rPr lang="en-GB" sz="1200">
                <a:solidFill>
                  <a:schemeClr val="lt1"/>
                </a:solidFill>
                <a:latin typeface="Courier"/>
                <a:ea typeface="Courier"/>
                <a:cs typeface="Courier"/>
                <a:sym typeface="Courier"/>
              </a:rPr>
              <a:t>; i </a:t>
            </a:r>
            <a:r>
              <a:rPr lang="en-GB" sz="1200">
                <a:solidFill>
                  <a:srgbClr val="88FFFA"/>
                </a:solidFill>
                <a:latin typeface="Courier"/>
                <a:ea typeface="Courier"/>
                <a:cs typeface="Courier"/>
                <a:sym typeface="Courier"/>
              </a:rPr>
              <a:t>&lt;</a:t>
            </a:r>
            <a:r>
              <a:rPr lang="en-GB" sz="1200">
                <a:solidFill>
                  <a:schemeClr val="lt1"/>
                </a:solidFill>
                <a:latin typeface="Courier"/>
                <a:ea typeface="Courier"/>
                <a:cs typeface="Courier"/>
                <a:sym typeface="Courier"/>
              </a:rPr>
              <a:t> </a:t>
            </a:r>
            <a:r>
              <a:rPr lang="en-GB" sz="1200">
                <a:solidFill>
                  <a:srgbClr val="FFB62B"/>
                </a:solidFill>
                <a:latin typeface="Courier"/>
                <a:ea typeface="Courier"/>
                <a:cs typeface="Courier"/>
                <a:sym typeface="Courier"/>
              </a:rPr>
              <a:t>10</a:t>
            </a:r>
            <a:r>
              <a:rPr lang="en-GB" sz="1200">
                <a:solidFill>
                  <a:schemeClr val="lt1"/>
                </a:solidFill>
                <a:latin typeface="Courier"/>
                <a:ea typeface="Courier"/>
                <a:cs typeface="Courier"/>
                <a:sym typeface="Courier"/>
              </a:rPr>
              <a:t>; i</a:t>
            </a:r>
            <a:r>
              <a:rPr lang="en-GB" sz="1200">
                <a:solidFill>
                  <a:srgbClr val="88FFFA"/>
                </a:solidFill>
                <a:latin typeface="Courier"/>
                <a:ea typeface="Courier"/>
                <a:cs typeface="Courier"/>
                <a:sym typeface="Courier"/>
              </a:rPr>
              <a:t>++</a:t>
            </a:r>
            <a:r>
              <a:rPr lang="en-GB" sz="1200">
                <a:solidFill>
                  <a:schemeClr val="lt1"/>
                </a:solidFill>
                <a:latin typeface="Courier"/>
                <a:ea typeface="Courier"/>
                <a:cs typeface="Courier"/>
                <a:sym typeface="Courier"/>
              </a:rPr>
              <a:t>){</a:t>
            </a:r>
            <a:br>
              <a:rPr lang="en-GB" sz="1200">
                <a:solidFill>
                  <a:schemeClr val="lt1"/>
                </a:solidFill>
                <a:latin typeface="Courier"/>
                <a:ea typeface="Courier"/>
                <a:cs typeface="Courier"/>
                <a:sym typeface="Courier"/>
              </a:rPr>
            </a:br>
            <a:r>
              <a:rPr lang="en-GB" sz="1200">
                <a:solidFill>
                  <a:schemeClr val="lt1"/>
                </a:solidFill>
                <a:latin typeface="Courier"/>
                <a:ea typeface="Courier"/>
                <a:cs typeface="Courier"/>
                <a:sym typeface="Courier"/>
              </a:rPr>
              <a:t>    console.</a:t>
            </a:r>
            <a:r>
              <a:rPr lang="en-GB" sz="1200">
                <a:solidFill>
                  <a:srgbClr val="88FFFA"/>
                </a:solidFill>
                <a:latin typeface="Courier"/>
                <a:ea typeface="Courier"/>
                <a:cs typeface="Courier"/>
                <a:sym typeface="Courier"/>
              </a:rPr>
              <a:t>log</a:t>
            </a:r>
            <a:r>
              <a:rPr lang="en-GB" sz="1200">
                <a:solidFill>
                  <a:schemeClr val="lt1"/>
                </a:solidFill>
                <a:latin typeface="Courier"/>
                <a:ea typeface="Courier"/>
                <a:cs typeface="Courier"/>
                <a:sym typeface="Courier"/>
              </a:rPr>
              <a:t>(</a:t>
            </a:r>
            <a:r>
              <a:rPr lang="en-GB" sz="1200">
                <a:solidFill>
                  <a:srgbClr val="67E36D"/>
                </a:solidFill>
                <a:latin typeface="Courier"/>
                <a:ea typeface="Courier"/>
                <a:cs typeface="Courier"/>
                <a:sym typeface="Courier"/>
              </a:rPr>
              <a:t>"Practice:"</a:t>
            </a:r>
            <a:r>
              <a:rPr lang="en-GB" sz="1200">
                <a:solidFill>
                  <a:srgbClr val="A8D08C"/>
                </a:solidFill>
                <a:latin typeface="Courier"/>
                <a:ea typeface="Courier"/>
                <a:cs typeface="Courier"/>
                <a:sym typeface="Courier"/>
              </a:rPr>
              <a:t> </a:t>
            </a:r>
            <a:r>
              <a:rPr lang="en-GB" sz="1200">
                <a:solidFill>
                  <a:srgbClr val="88FFFA"/>
                </a:solidFill>
                <a:latin typeface="Courier"/>
                <a:ea typeface="Courier"/>
                <a:cs typeface="Courier"/>
                <a:sym typeface="Courier"/>
              </a:rPr>
              <a:t>+</a:t>
            </a:r>
            <a:r>
              <a:rPr lang="en-GB" sz="1200">
                <a:solidFill>
                  <a:schemeClr val="lt1"/>
                </a:solidFill>
                <a:latin typeface="Courier"/>
                <a:ea typeface="Courier"/>
                <a:cs typeface="Courier"/>
                <a:sym typeface="Courier"/>
              </a:rPr>
              <a:t> i);</a:t>
            </a:r>
            <a:br>
              <a:rPr lang="en-GB" sz="1200">
                <a:solidFill>
                  <a:schemeClr val="lt1"/>
                </a:solidFill>
                <a:latin typeface="Courier"/>
                <a:ea typeface="Courier"/>
                <a:cs typeface="Courier"/>
                <a:sym typeface="Courier"/>
              </a:rPr>
            </a:br>
            <a:r>
              <a:rPr lang="en-GB" sz="1200">
                <a:solidFill>
                  <a:schemeClr val="lt1"/>
                </a:solidFill>
                <a:latin typeface="Courier"/>
                <a:ea typeface="Courier"/>
                <a:cs typeface="Courier"/>
                <a:sym typeface="Courier"/>
              </a:rPr>
              <a:t>}</a:t>
            </a:r>
            <a:endParaRPr sz="500">
              <a:solidFill>
                <a:schemeClr val="lt1"/>
              </a:solidFill>
            </a:endParaRPr>
          </a:p>
        </p:txBody>
      </p:sp>
      <p:sp>
        <p:nvSpPr>
          <p:cNvPr id="180" name="Google Shape;180;p21"/>
          <p:cNvSpPr txBox="1"/>
          <p:nvPr/>
        </p:nvSpPr>
        <p:spPr>
          <a:xfrm>
            <a:off x="569357" y="4050100"/>
            <a:ext cx="23877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400">
                <a:solidFill>
                  <a:schemeClr val="lt1"/>
                </a:solidFill>
                <a:latin typeface="Calibri"/>
                <a:ea typeface="Calibri"/>
                <a:cs typeface="Calibri"/>
                <a:sym typeface="Calibri"/>
              </a:rPr>
              <a:t>CODE SAMPLE</a:t>
            </a:r>
            <a:endParaRPr sz="1100"/>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4853"/>
        </a:solidFill>
      </p:bgPr>
    </p:bg>
    <p:spTree>
      <p:nvGrpSpPr>
        <p:cNvPr id="184" name="Shape 184"/>
        <p:cNvGrpSpPr/>
        <p:nvPr/>
      </p:nvGrpSpPr>
      <p:grpSpPr>
        <a:xfrm>
          <a:off x="0" y="0"/>
          <a:ext cx="0" cy="0"/>
          <a:chOff x="0" y="0"/>
          <a:chExt cx="0" cy="0"/>
        </a:xfrm>
      </p:grpSpPr>
      <p:sp>
        <p:nvSpPr>
          <p:cNvPr id="185" name="Google Shape;185;p22"/>
          <p:cNvSpPr txBox="1"/>
          <p:nvPr>
            <p:ph type="title"/>
          </p:nvPr>
        </p:nvSpPr>
        <p:spPr>
          <a:xfrm>
            <a:off x="957302" y="1368376"/>
            <a:ext cx="8566500" cy="1245300"/>
          </a:xfrm>
          <a:prstGeom prst="rect">
            <a:avLst/>
          </a:prstGeom>
          <a:noFill/>
          <a:ln>
            <a:noFill/>
          </a:ln>
        </p:spPr>
        <p:txBody>
          <a:bodyPr anchorCtr="0" anchor="ctr" bIns="669725" lIns="669725" spcFirstLastPara="1" rIns="669725" wrap="square" tIns="669725">
            <a:normAutofit fontScale="90000"/>
          </a:bodyPr>
          <a:lstStyle/>
          <a:p>
            <a:pPr indent="0" lvl="0" marL="0" rtl="0" algn="l">
              <a:lnSpc>
                <a:spcPct val="90000"/>
              </a:lnSpc>
              <a:spcBef>
                <a:spcPts val="0"/>
              </a:spcBef>
              <a:spcAft>
                <a:spcPts val="0"/>
              </a:spcAft>
              <a:buClr>
                <a:srgbClr val="C38DE5"/>
              </a:buClr>
              <a:buSzPct val="100000"/>
              <a:buFont typeface="Courier"/>
              <a:buNone/>
            </a:pPr>
            <a:r>
              <a:rPr lang="en-GB" sz="2400">
                <a:solidFill>
                  <a:srgbClr val="C38DE5"/>
                </a:solidFill>
                <a:latin typeface="Courier"/>
                <a:ea typeface="Courier"/>
                <a:cs typeface="Courier"/>
                <a:sym typeface="Courier"/>
              </a:rPr>
              <a:t>for</a:t>
            </a:r>
            <a:r>
              <a:rPr lang="en-GB" sz="2400">
                <a:solidFill>
                  <a:schemeClr val="lt1"/>
                </a:solidFill>
                <a:latin typeface="Courier"/>
                <a:ea typeface="Courier"/>
                <a:cs typeface="Courier"/>
                <a:sym typeface="Courier"/>
              </a:rPr>
              <a:t> (</a:t>
            </a:r>
            <a:r>
              <a:rPr lang="en-GB" sz="2400">
                <a:solidFill>
                  <a:srgbClr val="C38DE5"/>
                </a:solidFill>
                <a:latin typeface="Courier"/>
                <a:ea typeface="Courier"/>
                <a:cs typeface="Courier"/>
                <a:sym typeface="Courier"/>
              </a:rPr>
              <a:t>let </a:t>
            </a:r>
            <a:r>
              <a:rPr lang="en-GB" sz="2400">
                <a:solidFill>
                  <a:schemeClr val="lt1"/>
                </a:solidFill>
                <a:latin typeface="Courier"/>
                <a:ea typeface="Courier"/>
                <a:cs typeface="Courier"/>
                <a:sym typeface="Courier"/>
              </a:rPr>
              <a:t>i </a:t>
            </a:r>
            <a:r>
              <a:rPr lang="en-GB" sz="2400">
                <a:solidFill>
                  <a:srgbClr val="88FFFA"/>
                </a:solidFill>
                <a:latin typeface="Courier"/>
                <a:ea typeface="Courier"/>
                <a:cs typeface="Courier"/>
                <a:sym typeface="Courier"/>
              </a:rPr>
              <a:t>=</a:t>
            </a:r>
            <a:r>
              <a:rPr lang="en-GB" sz="2400">
                <a:solidFill>
                  <a:schemeClr val="lt1"/>
                </a:solidFill>
                <a:latin typeface="Courier"/>
                <a:ea typeface="Courier"/>
                <a:cs typeface="Courier"/>
                <a:sym typeface="Courier"/>
              </a:rPr>
              <a:t> </a:t>
            </a:r>
            <a:r>
              <a:rPr lang="en-GB" sz="2400">
                <a:solidFill>
                  <a:srgbClr val="FFB62B"/>
                </a:solidFill>
                <a:latin typeface="Courier"/>
                <a:ea typeface="Courier"/>
                <a:cs typeface="Courier"/>
                <a:sym typeface="Courier"/>
              </a:rPr>
              <a:t>1</a:t>
            </a:r>
            <a:r>
              <a:rPr lang="en-GB" sz="2400">
                <a:solidFill>
                  <a:schemeClr val="lt1"/>
                </a:solidFill>
                <a:latin typeface="Courier"/>
                <a:ea typeface="Courier"/>
                <a:cs typeface="Courier"/>
                <a:sym typeface="Courier"/>
              </a:rPr>
              <a:t>; i </a:t>
            </a:r>
            <a:r>
              <a:rPr lang="en-GB" sz="2400">
                <a:solidFill>
                  <a:srgbClr val="88FFFA"/>
                </a:solidFill>
                <a:latin typeface="Courier"/>
                <a:ea typeface="Courier"/>
                <a:cs typeface="Courier"/>
                <a:sym typeface="Courier"/>
              </a:rPr>
              <a:t>&lt;</a:t>
            </a:r>
            <a:r>
              <a:rPr lang="en-GB" sz="2400">
                <a:solidFill>
                  <a:schemeClr val="lt1"/>
                </a:solidFill>
                <a:latin typeface="Courier"/>
                <a:ea typeface="Courier"/>
                <a:cs typeface="Courier"/>
                <a:sym typeface="Courier"/>
              </a:rPr>
              <a:t> </a:t>
            </a:r>
            <a:r>
              <a:rPr lang="en-GB" sz="2400">
                <a:solidFill>
                  <a:srgbClr val="FFB62B"/>
                </a:solidFill>
                <a:latin typeface="Courier"/>
                <a:ea typeface="Courier"/>
                <a:cs typeface="Courier"/>
                <a:sym typeface="Courier"/>
              </a:rPr>
              <a:t>5</a:t>
            </a:r>
            <a:r>
              <a:rPr lang="en-GB" sz="2400">
                <a:solidFill>
                  <a:schemeClr val="lt1"/>
                </a:solidFill>
                <a:latin typeface="Courier"/>
                <a:ea typeface="Courier"/>
                <a:cs typeface="Courier"/>
                <a:sym typeface="Courier"/>
              </a:rPr>
              <a:t>; i</a:t>
            </a:r>
            <a:r>
              <a:rPr lang="en-GB" sz="2400">
                <a:solidFill>
                  <a:srgbClr val="88FFFA"/>
                </a:solidFill>
                <a:latin typeface="Courier"/>
                <a:ea typeface="Courier"/>
                <a:cs typeface="Courier"/>
                <a:sym typeface="Courier"/>
              </a:rPr>
              <a:t>++</a:t>
            </a:r>
            <a:r>
              <a:rPr lang="en-GB" sz="2400">
                <a:solidFill>
                  <a:schemeClr val="lt1"/>
                </a:solidFill>
                <a:latin typeface="Courier"/>
                <a:ea typeface="Courier"/>
                <a:cs typeface="Courier"/>
                <a:sym typeface="Courier"/>
              </a:rPr>
              <a:t>){</a:t>
            </a:r>
            <a:br>
              <a:rPr lang="en-GB" sz="2400">
                <a:solidFill>
                  <a:schemeClr val="lt1"/>
                </a:solidFill>
                <a:latin typeface="Courier"/>
                <a:ea typeface="Courier"/>
                <a:cs typeface="Courier"/>
                <a:sym typeface="Courier"/>
              </a:rPr>
            </a:br>
            <a:r>
              <a:rPr lang="en-GB" sz="2400">
                <a:solidFill>
                  <a:schemeClr val="lt1"/>
                </a:solidFill>
                <a:latin typeface="Courier"/>
                <a:ea typeface="Courier"/>
                <a:cs typeface="Courier"/>
                <a:sym typeface="Courier"/>
              </a:rPr>
              <a:t>    console.</a:t>
            </a:r>
            <a:r>
              <a:rPr lang="en-GB" sz="2400">
                <a:solidFill>
                  <a:srgbClr val="88FFFA"/>
                </a:solidFill>
                <a:latin typeface="Courier"/>
                <a:ea typeface="Courier"/>
                <a:cs typeface="Courier"/>
                <a:sym typeface="Courier"/>
              </a:rPr>
              <a:t>log</a:t>
            </a:r>
            <a:r>
              <a:rPr lang="en-GB" sz="2400">
                <a:solidFill>
                  <a:schemeClr val="lt1"/>
                </a:solidFill>
                <a:latin typeface="Courier"/>
                <a:ea typeface="Courier"/>
                <a:cs typeface="Courier"/>
                <a:sym typeface="Courier"/>
              </a:rPr>
              <a:t>(</a:t>
            </a:r>
            <a:r>
              <a:rPr lang="en-GB" sz="2400">
                <a:solidFill>
                  <a:srgbClr val="67E36D"/>
                </a:solidFill>
                <a:latin typeface="Courier"/>
                <a:ea typeface="Courier"/>
                <a:cs typeface="Courier"/>
                <a:sym typeface="Courier"/>
              </a:rPr>
              <a:t>"Thanks!:"</a:t>
            </a:r>
            <a:r>
              <a:rPr lang="en-GB" sz="2400">
                <a:solidFill>
                  <a:srgbClr val="A8D08C"/>
                </a:solidFill>
                <a:latin typeface="Courier"/>
                <a:ea typeface="Courier"/>
                <a:cs typeface="Courier"/>
                <a:sym typeface="Courier"/>
              </a:rPr>
              <a:t> </a:t>
            </a:r>
            <a:r>
              <a:rPr lang="en-GB" sz="2400">
                <a:solidFill>
                  <a:srgbClr val="88FFFA"/>
                </a:solidFill>
                <a:latin typeface="Courier"/>
                <a:ea typeface="Courier"/>
                <a:cs typeface="Courier"/>
                <a:sym typeface="Courier"/>
              </a:rPr>
              <a:t>+</a:t>
            </a:r>
            <a:r>
              <a:rPr lang="en-GB" sz="2400">
                <a:solidFill>
                  <a:schemeClr val="lt1"/>
                </a:solidFill>
                <a:latin typeface="Courier"/>
                <a:ea typeface="Courier"/>
                <a:cs typeface="Courier"/>
                <a:sym typeface="Courier"/>
              </a:rPr>
              <a:t> i);</a:t>
            </a:r>
            <a:br>
              <a:rPr lang="en-GB" sz="2400">
                <a:solidFill>
                  <a:schemeClr val="lt1"/>
                </a:solidFill>
                <a:latin typeface="Courier"/>
                <a:ea typeface="Courier"/>
                <a:cs typeface="Courier"/>
                <a:sym typeface="Courier"/>
              </a:rPr>
            </a:br>
            <a:r>
              <a:rPr lang="en-GB" sz="2400">
                <a:solidFill>
                  <a:schemeClr val="lt1"/>
                </a:solidFill>
                <a:latin typeface="Courier"/>
                <a:ea typeface="Courier"/>
                <a:cs typeface="Courier"/>
                <a:sym typeface="Courier"/>
              </a:rPr>
              <a:t>}</a:t>
            </a:r>
            <a:endParaRPr sz="900">
              <a:solidFill>
                <a:schemeClr val="lt1"/>
              </a:solidFill>
            </a:endParaRPr>
          </a:p>
        </p:txBody>
      </p:sp>
      <p:sp>
        <p:nvSpPr>
          <p:cNvPr id="186" name="Google Shape;186;p22"/>
          <p:cNvSpPr txBox="1"/>
          <p:nvPr/>
        </p:nvSpPr>
        <p:spPr>
          <a:xfrm>
            <a:off x="1662677" y="455275"/>
            <a:ext cx="4471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GB" sz="1400">
                <a:solidFill>
                  <a:srgbClr val="00B498"/>
                </a:solidFill>
                <a:latin typeface="Calibri"/>
                <a:ea typeface="Calibri"/>
                <a:cs typeface="Calibri"/>
                <a:sym typeface="Calibri"/>
              </a:rPr>
              <a:t>Example: </a:t>
            </a:r>
            <a:r>
              <a:rPr b="1" i="1" lang="en-GB">
                <a:solidFill>
                  <a:srgbClr val="00B498"/>
                </a:solidFill>
                <a:latin typeface="Calibri"/>
                <a:ea typeface="Calibri"/>
                <a:cs typeface="Calibri"/>
                <a:sym typeface="Calibri"/>
              </a:rPr>
              <a:t>Suppose we want to print a statement 5 times</a:t>
            </a:r>
            <a:endParaRPr b="1" sz="1100"/>
          </a:p>
        </p:txBody>
      </p:sp>
      <p:sp>
        <p:nvSpPr>
          <p:cNvPr id="187" name="Google Shape;187;p22"/>
          <p:cNvSpPr txBox="1"/>
          <p:nvPr/>
        </p:nvSpPr>
        <p:spPr>
          <a:xfrm>
            <a:off x="1662675" y="2691725"/>
            <a:ext cx="5294400" cy="2131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a:solidFill>
                  <a:srgbClr val="FFFFFE"/>
                </a:solidFill>
                <a:latin typeface="Calibri"/>
                <a:ea typeface="Calibri"/>
                <a:cs typeface="Calibri"/>
                <a:sym typeface="Calibri"/>
              </a:rPr>
              <a:t>Explanation</a:t>
            </a:r>
            <a:endParaRPr b="1">
              <a:solidFill>
                <a:srgbClr val="FFFFFE"/>
              </a:solidFill>
              <a:latin typeface="Calibri"/>
              <a:ea typeface="Calibri"/>
              <a:cs typeface="Calibri"/>
              <a:sym typeface="Calibri"/>
            </a:endParaRPr>
          </a:p>
          <a:p>
            <a:pPr indent="0" lvl="0" marL="0" marR="0" rtl="0" algn="l">
              <a:spcBef>
                <a:spcPts val="0"/>
              </a:spcBef>
              <a:spcAft>
                <a:spcPts val="0"/>
              </a:spcAft>
              <a:buNone/>
            </a:pPr>
            <a:r>
              <a:rPr lang="en-GB">
                <a:solidFill>
                  <a:srgbClr val="FFFFFE"/>
                </a:solidFill>
                <a:latin typeface="Calibri"/>
                <a:ea typeface="Calibri"/>
                <a:cs typeface="Calibri"/>
                <a:sym typeface="Calibri"/>
              </a:rPr>
              <a:t>Step 1: a variable is initialized with value = 1. This is done once.</a:t>
            </a:r>
            <a:endParaRPr>
              <a:solidFill>
                <a:srgbClr val="FFFFFE"/>
              </a:solidFill>
              <a:latin typeface="Calibri"/>
              <a:ea typeface="Calibri"/>
              <a:cs typeface="Calibri"/>
              <a:sym typeface="Calibri"/>
            </a:endParaRPr>
          </a:p>
          <a:p>
            <a:pPr indent="0" lvl="0" marL="0" marR="0" rtl="0" algn="l">
              <a:spcBef>
                <a:spcPts val="0"/>
              </a:spcBef>
              <a:spcAft>
                <a:spcPts val="0"/>
              </a:spcAft>
              <a:buNone/>
            </a:pPr>
            <a:r>
              <a:rPr lang="en-GB">
                <a:solidFill>
                  <a:srgbClr val="FFFFFE"/>
                </a:solidFill>
                <a:latin typeface="Calibri"/>
                <a:ea typeface="Calibri"/>
                <a:cs typeface="Calibri"/>
                <a:sym typeface="Calibri"/>
              </a:rPr>
              <a:t>Step 2: Condition is checked, if it is true, statement will be displayed</a:t>
            </a:r>
            <a:endParaRPr>
              <a:solidFill>
                <a:srgbClr val="FFFFFE"/>
              </a:solidFill>
              <a:latin typeface="Calibri"/>
              <a:ea typeface="Calibri"/>
              <a:cs typeface="Calibri"/>
              <a:sym typeface="Calibri"/>
            </a:endParaRPr>
          </a:p>
          <a:p>
            <a:pPr indent="0" lvl="0" marL="0" marR="0" rtl="0" algn="l">
              <a:spcBef>
                <a:spcPts val="0"/>
              </a:spcBef>
              <a:spcAft>
                <a:spcPts val="0"/>
              </a:spcAft>
              <a:buNone/>
            </a:pPr>
            <a:r>
              <a:rPr lang="en-GB">
                <a:solidFill>
                  <a:srgbClr val="FFFFFE"/>
                </a:solidFill>
                <a:latin typeface="Calibri"/>
                <a:ea typeface="Calibri"/>
                <a:cs typeface="Calibri"/>
                <a:sym typeface="Calibri"/>
              </a:rPr>
              <a:t>Step 3: i = variable is incremented to display it again</a:t>
            </a:r>
            <a:endParaRPr>
              <a:solidFill>
                <a:srgbClr val="FFFFFE"/>
              </a:solidFill>
              <a:latin typeface="Calibri"/>
              <a:ea typeface="Calibri"/>
              <a:cs typeface="Calibri"/>
              <a:sym typeface="Calibri"/>
            </a:endParaRPr>
          </a:p>
          <a:p>
            <a:pPr indent="0" lvl="0" marL="0" marR="0" rtl="0" algn="l">
              <a:spcBef>
                <a:spcPts val="0"/>
              </a:spcBef>
              <a:spcAft>
                <a:spcPts val="0"/>
              </a:spcAft>
              <a:buNone/>
            </a:pPr>
            <a:r>
              <a:rPr lang="en-GB">
                <a:solidFill>
                  <a:srgbClr val="FFFFFE"/>
                </a:solidFill>
                <a:latin typeface="Calibri"/>
                <a:ea typeface="Calibri"/>
                <a:cs typeface="Calibri"/>
                <a:sym typeface="Calibri"/>
              </a:rPr>
              <a:t>Step 4: Again condition will be checked and step2 and step3 would be followed until the condition returns false</a:t>
            </a:r>
            <a:endParaRPr>
              <a:solidFill>
                <a:srgbClr val="FFFFFE"/>
              </a:solidFill>
              <a:latin typeface="Calibri"/>
              <a:ea typeface="Calibri"/>
              <a:cs typeface="Calibri"/>
              <a:sym typeface="Calibri"/>
            </a:endParaRPr>
          </a:p>
          <a:p>
            <a:pPr indent="0" lvl="0" marL="0" marR="0" rtl="0" algn="l">
              <a:spcBef>
                <a:spcPts val="0"/>
              </a:spcBef>
              <a:spcAft>
                <a:spcPts val="0"/>
              </a:spcAft>
              <a:buNone/>
            </a:pPr>
            <a:r>
              <a:t/>
            </a:r>
            <a:endParaRPr b="1">
              <a:solidFill>
                <a:srgbClr val="FFFFFE"/>
              </a:solidFill>
              <a:latin typeface="Calibri"/>
              <a:ea typeface="Calibri"/>
              <a:cs typeface="Calibri"/>
              <a:sym typeface="Calibri"/>
            </a:endParaRPr>
          </a:p>
        </p:txBody>
      </p:sp>
      <p:sp>
        <p:nvSpPr>
          <p:cNvPr id="188" name="Google Shape;188;p22"/>
          <p:cNvSpPr txBox="1"/>
          <p:nvPr/>
        </p:nvSpPr>
        <p:spPr>
          <a:xfrm>
            <a:off x="2398425" y="9480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FFFFFE"/>
                </a:solidFill>
                <a:latin typeface="Calibri"/>
                <a:ea typeface="Calibri"/>
                <a:cs typeface="Calibri"/>
                <a:sym typeface="Calibri"/>
              </a:rPr>
              <a:t>Inline variable declaration. Variable i is only visible within the loop</a:t>
            </a:r>
            <a:endParaRPr sz="1200">
              <a:solidFill>
                <a:srgbClr val="FFFFFE"/>
              </a:solidFill>
              <a:latin typeface="Calibri"/>
              <a:ea typeface="Calibri"/>
              <a:cs typeface="Calibri"/>
              <a:sym typeface="Calibri"/>
            </a:endParaRPr>
          </a:p>
        </p:txBody>
      </p:sp>
      <p:cxnSp>
        <p:nvCxnSpPr>
          <p:cNvPr id="189" name="Google Shape;189;p22"/>
          <p:cNvCxnSpPr/>
          <p:nvPr/>
        </p:nvCxnSpPr>
        <p:spPr>
          <a:xfrm flipH="1">
            <a:off x="3176075" y="1417150"/>
            <a:ext cx="6900" cy="181200"/>
          </a:xfrm>
          <a:prstGeom prst="straightConnector1">
            <a:avLst/>
          </a:prstGeom>
          <a:noFill/>
          <a:ln cap="flat" cmpd="sng" w="25400">
            <a:solidFill>
              <a:srgbClr val="67E36D"/>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